
<file path=[Content_Types].xml><?xml version="1.0" encoding="utf-8"?>
<Types xmlns="http://schemas.openxmlformats.org/package/2006/content-types">
  <Default Extension="png" ContentType="image/png"/>
  <Default Extension="svg" ContentType="image/svg+xml"/>
  <Default Extension="m4a" ContentType="audio/mp4"/>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6"/>
  </p:notesMasterIdLst>
  <p:handoutMasterIdLst>
    <p:handoutMasterId r:id="rId17"/>
  </p:handoutMasterIdLst>
  <p:sldIdLst>
    <p:sldId id="258" r:id="rId5"/>
    <p:sldId id="268" r:id="rId6"/>
    <p:sldId id="269" r:id="rId7"/>
    <p:sldId id="270" r:id="rId8"/>
    <p:sldId id="271" r:id="rId9"/>
    <p:sldId id="272" r:id="rId10"/>
    <p:sldId id="277" r:id="rId11"/>
    <p:sldId id="278" r:id="rId12"/>
    <p:sldId id="279" r:id="rId13"/>
    <p:sldId id="280"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949" autoAdjust="0"/>
  </p:normalViewPr>
  <p:slideViewPr>
    <p:cSldViewPr snapToGrid="0" showGuides="1">
      <p:cViewPr varScale="1">
        <p:scale>
          <a:sx n="71" d="100"/>
          <a:sy n="71" d="100"/>
        </p:scale>
        <p:origin x="804" y="-8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1/29/2024</a:t>
            </a:fld>
            <a:endParaRPr lang="en-US" dirty="0"/>
          </a:p>
        </p:txBody>
      </p:sp>
      <p:sp>
        <p:nvSpPr>
          <p:cNvPr id="4" name="Footer Placeholder 3">
            <a:extLst>
              <a:ext uri="{FF2B5EF4-FFF2-40B4-BE49-F238E27FC236}">
                <a16:creationId xmlns=""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3156467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11</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1759198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763774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473875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sp>
        <p:nvSpPr>
          <p:cNvPr id="13" name="Picture Placeholder 12">
            <a:extLst>
              <a:ext uri="{FF2B5EF4-FFF2-40B4-BE49-F238E27FC236}">
                <a16:creationId xmlns=""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smtClean="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smtClean="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grpSp>
        <p:nvGrpSpPr>
          <p:cNvPr id="14" name="Group 13">
            <a:extLst>
              <a:ext uri="{FF2B5EF4-FFF2-40B4-BE49-F238E27FC236}">
                <a16:creationId xmlns=""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smtClean="0"/>
              <a:t>Click to edit Master title style</a:t>
            </a:r>
            <a:endParaRPr lang="en-US" noProof="0" dirty="0"/>
          </a:p>
        </p:txBody>
      </p:sp>
      <p:pic>
        <p:nvPicPr>
          <p:cNvPr id="8" name="Picture 7">
            <a:extLst>
              <a:ext uri="{FF2B5EF4-FFF2-40B4-BE49-F238E27FC236}">
                <a16:creationId xmlns=""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Click to edit Master text styles</a:t>
            </a:r>
          </a:p>
        </p:txBody>
      </p:sp>
    </p:spTree>
    <p:extLst>
      <p:ext uri="{BB962C8B-B14F-4D97-AF65-F5344CB8AC3E}">
        <p14:creationId xmlns:p14="http://schemas.microsoft.com/office/powerpoint/2010/main" val="4226544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2" name="Picture 11">
            <a:extLst>
              <a:ext uri="{FF2B5EF4-FFF2-40B4-BE49-F238E27FC236}">
                <a16:creationId xmlns=""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7" name="Content Placeholder 3">
            <a:extLst>
              <a:ext uri="{FF2B5EF4-FFF2-40B4-BE49-F238E27FC236}">
                <a16:creationId xmlns=""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3" name="Picture 12">
            <a:extLst>
              <a:ext uri="{FF2B5EF4-FFF2-40B4-BE49-F238E27FC236}">
                <a16:creationId xmlns=""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7" name="Content Placeholder 3">
            <a:extLst>
              <a:ext uri="{FF2B5EF4-FFF2-40B4-BE49-F238E27FC236}">
                <a16:creationId xmlns=""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8" name="Text Placeholder 4">
            <a:extLst>
              <a:ext uri="{FF2B5EF4-FFF2-40B4-BE49-F238E27FC236}">
                <a16:creationId xmlns=""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Content Placeholder 5">
            <a:extLst>
              <a:ext uri="{FF2B5EF4-FFF2-40B4-BE49-F238E27FC236}">
                <a16:creationId xmlns=""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21" name="Picture 20">
            <a:extLst>
              <a:ext uri="{FF2B5EF4-FFF2-40B4-BE49-F238E27FC236}">
                <a16:creationId xmlns=""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grpSp>
        <p:nvGrpSpPr>
          <p:cNvPr id="14" name="Group 13">
            <a:extLst>
              <a:ext uri="{FF2B5EF4-FFF2-40B4-BE49-F238E27FC236}">
                <a16:creationId xmlns=""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dirty="0"/>
          </a:p>
        </p:txBody>
      </p:sp>
      <p:sp>
        <p:nvSpPr>
          <p:cNvPr id="20" name="Text Placeholder 3">
            <a:extLst>
              <a:ext uri="{FF2B5EF4-FFF2-40B4-BE49-F238E27FC236}">
                <a16:creationId xmlns=""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pic>
        <p:nvPicPr>
          <p:cNvPr id="8" name="Picture 7">
            <a:extLst>
              <a:ext uri="{FF2B5EF4-FFF2-40B4-BE49-F238E27FC236}">
                <a16:creationId xmlns=""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dirty="0"/>
          </a:p>
        </p:txBody>
      </p:sp>
      <p:sp>
        <p:nvSpPr>
          <p:cNvPr id="17" name="Text Placeholder 3">
            <a:extLst>
              <a:ext uri="{FF2B5EF4-FFF2-40B4-BE49-F238E27FC236}">
                <a16:creationId xmlns=""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8" name="Content Placeholder 2">
            <a:extLst>
              <a:ext uri="{FF2B5EF4-FFF2-40B4-BE49-F238E27FC236}">
                <a16:creationId xmlns=""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3" name="Picture 12">
            <a:extLst>
              <a:ext uri="{FF2B5EF4-FFF2-40B4-BE49-F238E27FC236}">
                <a16:creationId xmlns=""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sp>
        <p:nvSpPr>
          <p:cNvPr id="13" name="Picture Placeholder 12">
            <a:extLst>
              <a:ext uri="{FF2B5EF4-FFF2-40B4-BE49-F238E27FC236}">
                <a16:creationId xmlns=""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smtClean="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Rectangle 6">
            <a:extLst>
              <a:ext uri="{FF2B5EF4-FFF2-40B4-BE49-F238E27FC236}">
                <a16:creationId xmlns=""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smtClean="0"/>
              <a:t>Click icon to add picture</a:t>
            </a:r>
            <a:endParaRPr lang="en-US" noProof="0" dirty="0"/>
          </a:p>
        </p:txBody>
      </p:sp>
      <p:sp>
        <p:nvSpPr>
          <p:cNvPr id="14" name="Title 1">
            <a:extLst>
              <a:ext uri="{FF2B5EF4-FFF2-40B4-BE49-F238E27FC236}">
                <a16:creationId xmlns=""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smtClean="0"/>
              <a:t>Click icon to add picture</a:t>
            </a:r>
            <a:endParaRPr lang="en-US" noProof="0" dirty="0"/>
          </a:p>
        </p:txBody>
      </p:sp>
      <p:sp>
        <p:nvSpPr>
          <p:cNvPr id="17" name="Content Placeholder 2">
            <a:extLst>
              <a:ext uri="{FF2B5EF4-FFF2-40B4-BE49-F238E27FC236}">
                <a16:creationId xmlns=""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
        <p:nvSpPr>
          <p:cNvPr id="7" name="Rectangle 6">
            <a:extLst>
              <a:ext uri="{FF2B5EF4-FFF2-40B4-BE49-F238E27FC236}">
                <a16:creationId xmlns=""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
        <p:nvSpPr>
          <p:cNvPr id="7" name="Rectangle 6">
            <a:extLst>
              <a:ext uri="{FF2B5EF4-FFF2-40B4-BE49-F238E27FC236}">
                <a16:creationId xmlns=""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1" name="Picture Placeholder 2">
            <a:extLst>
              <a:ext uri="{FF2B5EF4-FFF2-40B4-BE49-F238E27FC236}">
                <a16:creationId xmlns=""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2" name="Picture Placeholder 2">
            <a:extLst>
              <a:ext uri="{FF2B5EF4-FFF2-40B4-BE49-F238E27FC236}">
                <a16:creationId xmlns=""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3" name="Picture Placeholder 2">
            <a:extLst>
              <a:ext uri="{FF2B5EF4-FFF2-40B4-BE49-F238E27FC236}">
                <a16:creationId xmlns=""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27" name="Content Placeholder 2">
            <a:extLst>
              <a:ext uri="{FF2B5EF4-FFF2-40B4-BE49-F238E27FC236}">
                <a16:creationId xmlns=""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Click to edit Master text styles</a:t>
            </a:r>
          </a:p>
        </p:txBody>
      </p:sp>
      <p:sp>
        <p:nvSpPr>
          <p:cNvPr id="28" name="Content Placeholder 2">
            <a:extLst>
              <a:ext uri="{FF2B5EF4-FFF2-40B4-BE49-F238E27FC236}">
                <a16:creationId xmlns=""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Click to edit Master text styles</a:t>
            </a:r>
          </a:p>
        </p:txBody>
      </p:sp>
      <p:sp>
        <p:nvSpPr>
          <p:cNvPr id="30" name="Content Placeholder 2">
            <a:extLst>
              <a:ext uri="{FF2B5EF4-FFF2-40B4-BE49-F238E27FC236}">
                <a16:creationId xmlns=""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Click to edit Master text styles</a:t>
            </a:r>
          </a:p>
        </p:txBody>
      </p:sp>
      <p:sp>
        <p:nvSpPr>
          <p:cNvPr id="32" name="Content Placeholder 2">
            <a:extLst>
              <a:ext uri="{FF2B5EF4-FFF2-40B4-BE49-F238E27FC236}">
                <a16:creationId xmlns=""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Click to edit Master text styles</a:t>
            </a:r>
          </a:p>
        </p:txBody>
      </p:sp>
      <p:sp>
        <p:nvSpPr>
          <p:cNvPr id="34" name="Content Placeholder 2">
            <a:extLst>
              <a:ext uri="{FF2B5EF4-FFF2-40B4-BE49-F238E27FC236}">
                <a16:creationId xmlns=""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1/29/2024</a:t>
            </a:fld>
            <a:endParaRPr lang="en-US" noProof="0" dirty="0"/>
          </a:p>
        </p:txBody>
      </p:sp>
      <p:sp>
        <p:nvSpPr>
          <p:cNvPr id="5" name="Footer Placeholder 4">
            <a:extLst>
              <a:ext uri="{FF2B5EF4-FFF2-40B4-BE49-F238E27FC236}">
                <a16:creationId xmlns=""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17.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10.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1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12.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sv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notesSlide" Target="../notesSlides/notesSlide5.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0.svg"/><Relationship Id="rId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notesSlide" Target="../notesSlides/notesSlide6.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sv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notesSlide" Target="../notesSlides/notesSlide7.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svg"/><Relationship Id="rId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notesSlide" Target="../notesSlides/notesSlide8.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10.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AB08B8-3DB3-4637-AE23-B8DB96D9FCEC}"/>
              </a:ext>
            </a:extLst>
          </p:cNvPr>
          <p:cNvSpPr>
            <a:spLocks noGrp="1"/>
          </p:cNvSpPr>
          <p:nvPr>
            <p:ph type="ctrTitle"/>
          </p:nvPr>
        </p:nvSpPr>
        <p:spPr>
          <a:xfrm>
            <a:off x="6343650" y="2189163"/>
            <a:ext cx="5143500" cy="2090808"/>
          </a:xfrm>
        </p:spPr>
        <p:txBody>
          <a:bodyPr/>
          <a:lstStyle/>
          <a:p>
            <a:r>
              <a:rPr lang="en-US" sz="4800" dirty="0">
                <a:latin typeface="Calibri" panose="020F0502020204030204" pitchFamily="34" charset="0"/>
                <a:cs typeface="Calibri" panose="020F0502020204030204" pitchFamily="34" charset="0"/>
              </a:rPr>
              <a:t>Task Management System</a:t>
            </a:r>
            <a:endParaRPr lang="en-US" sz="4800" dirty="0"/>
          </a:p>
        </p:txBody>
      </p:sp>
      <p:sp>
        <p:nvSpPr>
          <p:cNvPr id="3" name="Subtitle 2">
            <a:extLst>
              <a:ext uri="{FF2B5EF4-FFF2-40B4-BE49-F238E27FC236}">
                <a16:creationId xmlns="" xmlns:a16="http://schemas.microsoft.com/office/drawing/2014/main" id="{2198AA37-E298-4CD8-9F0F-2123ACFD9653}"/>
              </a:ext>
            </a:extLst>
          </p:cNvPr>
          <p:cNvSpPr>
            <a:spLocks noGrp="1"/>
          </p:cNvSpPr>
          <p:nvPr>
            <p:ph type="subTitle" idx="1"/>
          </p:nvPr>
        </p:nvSpPr>
        <p:spPr/>
        <p:txBody>
          <a:bodyPr/>
          <a:lstStyle/>
          <a:p>
            <a:r>
              <a:rPr lang="en-US" b="1" cap="none" dirty="0">
                <a:latin typeface="Calibri" panose="020F0502020204030204" pitchFamily="34" charset="0"/>
                <a:cs typeface="Calibri" panose="020F0502020204030204" pitchFamily="34" charset="0"/>
              </a:rPr>
              <a:t>Assessment: SOFTWARE DEVELOPMENT PRESENTATION 1</a:t>
            </a:r>
          </a:p>
          <a:p>
            <a:r>
              <a:rPr lang="en-US" b="1" cap="none" dirty="0" err="1">
                <a:latin typeface="Calibri" panose="020F0502020204030204" pitchFamily="34" charset="0"/>
                <a:cs typeface="Calibri" panose="020F0502020204030204" pitchFamily="34" charset="0"/>
              </a:rPr>
              <a:t>Hassaan</a:t>
            </a:r>
            <a:r>
              <a:rPr lang="en-US" b="1" cap="none" dirty="0">
                <a:latin typeface="Calibri" panose="020F0502020204030204" pitchFamily="34" charset="0"/>
                <a:cs typeface="Calibri" panose="020F0502020204030204" pitchFamily="34" charset="0"/>
              </a:rPr>
              <a:t> Ali : 0383633</a:t>
            </a:r>
          </a:p>
          <a:p>
            <a:endParaRPr lang="en-US" b="1" cap="none" dirty="0">
              <a:latin typeface="Calibri" panose="020F0502020204030204" pitchFamily="34" charset="0"/>
              <a:cs typeface="Calibri" panose="020F0502020204030204" pitchFamily="34" charset="0"/>
            </a:endParaRPr>
          </a:p>
        </p:txBody>
      </p:sp>
      <p:pic>
        <p:nvPicPr>
          <p:cNvPr id="10" name="Picture Placeholder 9">
            <a:extLst>
              <a:ext uri="{FF2B5EF4-FFF2-40B4-BE49-F238E27FC236}">
                <a16:creationId xmlns="" xmlns:a16="http://schemas.microsoft.com/office/drawing/2014/main" id="{ABD7F97D-15E8-4032-B615-0562046B7542}"/>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a:fillRect/>
          </a:stretch>
        </p:blipFill>
        <p:spPr>
          <a:xfrm>
            <a:off x="760916" y="864296"/>
            <a:ext cx="5305661" cy="5073041"/>
          </a:xfr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0899" y="325066"/>
            <a:ext cx="1896301" cy="806958"/>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67172060"/>
      </p:ext>
    </p:extLst>
  </p:cSld>
  <p:clrMapOvr>
    <a:masterClrMapping/>
  </p:clrMapOvr>
  <mc:AlternateContent xmlns:mc="http://schemas.openxmlformats.org/markup-compatibility/2006" xmlns:p14="http://schemas.microsoft.com/office/powerpoint/2010/main">
    <mc:Choice Requires="p14">
      <p:transition spd="slow" p14:dur="3400" advTm="28788">
        <p14:reveal/>
      </p:transition>
    </mc:Choice>
    <mc:Fallback xmlns="">
      <p:transition spd="slow" advTm="287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C50832-0B36-43C5-98EC-4CD165D78718}"/>
              </a:ext>
            </a:extLst>
          </p:cNvPr>
          <p:cNvSpPr>
            <a:spLocks noGrp="1"/>
          </p:cNvSpPr>
          <p:nvPr>
            <p:ph type="title"/>
          </p:nvPr>
        </p:nvSpPr>
        <p:spPr>
          <a:xfrm>
            <a:off x="515939" y="499595"/>
            <a:ext cx="4064676" cy="502487"/>
          </a:xfrm>
        </p:spPr>
        <p:txBody>
          <a:bodyPr/>
          <a:lstStyle/>
          <a:p>
            <a:r>
              <a:rPr lang="en-US" dirty="0" smtClean="0"/>
              <a:t>conclusion</a:t>
            </a:r>
            <a:endParaRPr lang="en-US" dirty="0"/>
          </a:p>
        </p:txBody>
      </p:sp>
      <p:sp>
        <p:nvSpPr>
          <p:cNvPr id="3" name="Content Placeholder 2">
            <a:extLst>
              <a:ext uri="{FF2B5EF4-FFF2-40B4-BE49-F238E27FC236}">
                <a16:creationId xmlns="" xmlns:a16="http://schemas.microsoft.com/office/drawing/2014/main" id="{552A9C73-06ED-419B-81B5-491CBFC22330}"/>
              </a:ext>
            </a:extLst>
          </p:cNvPr>
          <p:cNvSpPr>
            <a:spLocks noGrp="1"/>
          </p:cNvSpPr>
          <p:nvPr>
            <p:ph idx="1"/>
          </p:nvPr>
        </p:nvSpPr>
        <p:spPr>
          <a:xfrm>
            <a:off x="589138" y="1124168"/>
            <a:ext cx="4872209" cy="4537596"/>
          </a:xfrm>
        </p:spPr>
        <p:txBody>
          <a:bodyPr/>
          <a:lstStyle/>
          <a:p>
            <a:pPr marL="0" indent="0">
              <a:buNone/>
            </a:pPr>
            <a:r>
              <a:rPr lang="en-US" sz="2000" dirty="0">
                <a:cs typeface="Calibri" panose="020F0502020204030204" pitchFamily="34" charset="0"/>
              </a:rPr>
              <a:t>As is, the task management system provides a good option for those looking for a simple task management application. The system's efficacy and dependability were confirmed throughout the testing phase by comparing each functionality to pre-established test cases. Even if the system achieves its main goals, the additional improvements found point to potential directions for further work. The system could be improved to better serve customers' changing needs by adding a graphical user interface, user authentication, and other features like task reminders. All things considered, the system demonstrates the ease of use and flexibility of implementing task management with python.</a:t>
            </a:r>
          </a:p>
          <a:p>
            <a:endParaRPr lang="en-US" sz="2000" dirty="0">
              <a:cs typeface="Calibri" panose="020F0502020204030204" pitchFamily="34" charset="0"/>
            </a:endParaRPr>
          </a:p>
        </p:txBody>
      </p:sp>
      <p:pic>
        <p:nvPicPr>
          <p:cNvPr id="7" name="Picture Placeholder 6">
            <a:extLst>
              <a:ext uri="{FF2B5EF4-FFF2-40B4-BE49-F238E27FC236}">
                <a16:creationId xmlns="" xmlns:a16="http://schemas.microsoft.com/office/drawing/2014/main" id="{A241642C-CB49-4AA1-9EAD-3BCEA280B5B6}"/>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tretch>
            <a:fillRect/>
          </a:stretch>
        </p:blipFill>
        <p:spPr>
          <a:xfrm>
            <a:off x="6325644" y="0"/>
            <a:ext cx="5866357" cy="4947781"/>
          </a:xfrm>
        </p:spPr>
      </p:pic>
      <p:sp>
        <p:nvSpPr>
          <p:cNvPr id="4" name="Slide Number Placeholder 3">
            <a:extLst>
              <a:ext uri="{FF2B5EF4-FFF2-40B4-BE49-F238E27FC236}">
                <a16:creationId xmlns=""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10</a:t>
            </a:fld>
            <a:endParaRPr lang="en-US"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6216213"/>
            <a:ext cx="1149350" cy="526929"/>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3643249"/>
      </p:ext>
    </p:extLst>
  </p:cSld>
  <p:clrMapOvr>
    <a:masterClrMapping/>
  </p:clrMapOvr>
  <mc:AlternateContent xmlns:mc="http://schemas.openxmlformats.org/markup-compatibility/2006" xmlns:p14="http://schemas.microsoft.com/office/powerpoint/2010/main">
    <mc:Choice Requires="p14">
      <p:transition spd="slow" p14:dur="3400" advTm="85987">
        <p14:reveal/>
      </p:transition>
    </mc:Choice>
    <mc:Fallback xmlns="">
      <p:transition spd="slow" advTm="859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 xmlns:a16="http://schemas.microsoft.com/office/drawing/2014/main" id="{63493B9E-F6F8-4C0F-9706-CA547A8B2B3F}"/>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tretch>
            <a:fillRect/>
          </a:stretch>
        </p:blipFill>
        <p:spPr>
          <a:xfrm>
            <a:off x="808089" y="1132024"/>
            <a:ext cx="4989597" cy="4607294"/>
          </a:xfrm>
        </p:spPr>
      </p:pic>
      <p:sp>
        <p:nvSpPr>
          <p:cNvPr id="6" name="Title 5">
            <a:extLst>
              <a:ext uri="{FF2B5EF4-FFF2-40B4-BE49-F238E27FC236}">
                <a16:creationId xmlns=""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 xmlns:a16="http://schemas.microsoft.com/office/drawing/2014/main" id="{E3C40962-BA6A-43E4-97BA-511A9B90CF41}"/>
              </a:ext>
            </a:extLst>
          </p:cNvPr>
          <p:cNvSpPr>
            <a:spLocks noGrp="1"/>
          </p:cNvSpPr>
          <p:nvPr>
            <p:ph type="subTitle" idx="1"/>
          </p:nvPr>
        </p:nvSpPr>
        <p:spPr>
          <a:xfrm>
            <a:off x="7002320" y="4509468"/>
            <a:ext cx="4540440" cy="503167"/>
          </a:xfrm>
        </p:spPr>
        <p:txBody>
          <a:bodyPr/>
          <a:lstStyle/>
          <a:p>
            <a:r>
              <a:rPr lang="en-US" dirty="0" smtClean="0"/>
              <a:t>Hassaan.ali33@law.ac.uk</a:t>
            </a:r>
            <a:endParaRPr lang="en-US" dirty="0"/>
          </a:p>
        </p:txBody>
      </p:sp>
      <p:sp>
        <p:nvSpPr>
          <p:cNvPr id="7" name="Text Placeholder 6">
            <a:extLst>
              <a:ext uri="{FF2B5EF4-FFF2-40B4-BE49-F238E27FC236}">
                <a16:creationId xmlns="" xmlns:a16="http://schemas.microsoft.com/office/drawing/2014/main" id="{11FDFFBF-E125-47CF-AAE0-ACC45013CE38}"/>
              </a:ext>
            </a:extLst>
          </p:cNvPr>
          <p:cNvSpPr>
            <a:spLocks noGrp="1"/>
          </p:cNvSpPr>
          <p:nvPr>
            <p:ph type="body" sz="quarter" idx="11"/>
          </p:nvPr>
        </p:nvSpPr>
        <p:spPr>
          <a:xfrm>
            <a:off x="7002320" y="4938417"/>
            <a:ext cx="4533900" cy="503238"/>
          </a:xfrm>
        </p:spPr>
        <p:txBody>
          <a:bodyPr/>
          <a:lstStyle/>
          <a:p>
            <a:r>
              <a:rPr lang="en-US" sz="1050" cap="none" dirty="0" smtClean="0"/>
              <a:t>https://github.com/hassaanali575/0383633_software-development_assessment_02</a:t>
            </a:r>
            <a:endParaRPr lang="en-US" sz="1050" cap="none"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0899" y="325066"/>
            <a:ext cx="1896301" cy="806958"/>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24779538"/>
      </p:ext>
    </p:extLst>
  </p:cSld>
  <p:clrMapOvr>
    <a:masterClrMapping/>
  </p:clrMapOvr>
  <mc:AlternateContent xmlns:mc="http://schemas.openxmlformats.org/markup-compatibility/2006" xmlns:p14="http://schemas.microsoft.com/office/powerpoint/2010/main">
    <mc:Choice Requires="p14">
      <p:transition spd="slow" p14:dur="3400" advTm="14899">
        <p14:reveal/>
      </p:transition>
    </mc:Choice>
    <mc:Fallback xmlns="">
      <p:transition spd="slow" advTm="148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64C2A7-EC84-4D8C-9CA2-F6AE46F51FB6}"/>
              </a:ext>
            </a:extLst>
          </p:cNvPr>
          <p:cNvSpPr>
            <a:spLocks noGrp="1"/>
          </p:cNvSpPr>
          <p:nvPr>
            <p:ph type="title"/>
          </p:nvPr>
        </p:nvSpPr>
        <p:spPr/>
        <p:txBody>
          <a:bodyPr/>
          <a:lstStyle/>
          <a:p>
            <a:r>
              <a:rPr lang="en-US" cap="none" dirty="0">
                <a:latin typeface="Calibri" panose="020F0502020204030204" pitchFamily="34" charset="0"/>
                <a:cs typeface="Calibri" panose="020F0502020204030204" pitchFamily="34" charset="0"/>
              </a:rPr>
              <a:t>Introduction</a:t>
            </a:r>
            <a:endParaRPr lang="en-US" dirty="0"/>
          </a:p>
        </p:txBody>
      </p:sp>
      <p:sp>
        <p:nvSpPr>
          <p:cNvPr id="3" name="Text Placeholder 2">
            <a:extLst>
              <a:ext uri="{FF2B5EF4-FFF2-40B4-BE49-F238E27FC236}">
                <a16:creationId xmlns="" xmlns:a16="http://schemas.microsoft.com/office/drawing/2014/main" id="{56960426-AAA6-4126-93AF-30F7DEE010A4}"/>
              </a:ext>
            </a:extLst>
          </p:cNvPr>
          <p:cNvSpPr>
            <a:spLocks noGrp="1"/>
          </p:cNvSpPr>
          <p:nvPr>
            <p:ph type="body" idx="1"/>
          </p:nvPr>
        </p:nvSpPr>
        <p:spPr>
          <a:xfrm>
            <a:off x="2139387" y="1285586"/>
            <a:ext cx="7900525" cy="2640554"/>
          </a:xfrm>
        </p:spPr>
        <p:txBody>
          <a:bodyPr/>
          <a:lstStyle/>
          <a:p>
            <a:r>
              <a:rPr lang="en-US" sz="2400" dirty="0">
                <a:latin typeface="Calibri" panose="020F0502020204030204" pitchFamily="34" charset="0"/>
                <a:cs typeface="Calibri" panose="020F0502020204030204" pitchFamily="34" charset="0"/>
              </a:rPr>
              <a:t>T</a:t>
            </a:r>
            <a:r>
              <a:rPr lang="en-US" sz="2400" dirty="0" smtClean="0">
                <a:latin typeface="Calibri" panose="020F0502020204030204" pitchFamily="34" charset="0"/>
                <a:cs typeface="Calibri" panose="020F0502020204030204" pitchFamily="34" charset="0"/>
              </a:rPr>
              <a:t>his task management system is a python-based program that offers customers an easy-to-use and effective way to organize and manage their activities. The purpose of this report is to examine all facts of the system, such as its architecture, features, and the testing procedure used to guarantee its dependability and efficiency.</a:t>
            </a:r>
          </a:p>
          <a:p>
            <a:endParaRPr lang="en-US" sz="2800" dirty="0">
              <a:solidFill>
                <a:srgbClr val="999999"/>
              </a:solidFill>
              <a:latin typeface="Calibri" panose="020F0502020204030204" pitchFamily="34" charset="0"/>
              <a:cs typeface="Calibri" panose="020F0502020204030204" pitchFamily="34" charset="0"/>
            </a:endParaRPr>
          </a:p>
          <a:p>
            <a:endParaRPr lang="en-US" sz="2400" dirty="0"/>
          </a:p>
        </p:txBody>
      </p:sp>
      <p:pic>
        <p:nvPicPr>
          <p:cNvPr id="11" name="Picture Placeholder 10">
            <a:extLst>
              <a:ext uri="{FF2B5EF4-FFF2-40B4-BE49-F238E27FC236}">
                <a16:creationId xmlns="" xmlns:a16="http://schemas.microsoft.com/office/drawing/2014/main" id="{9D82A855-CCB0-4075-B5EE-5CC6FD176DB4}"/>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tretch>
            <a:fillRect/>
          </a:stretch>
        </p:blipFill>
        <p:spPr>
          <a:xfrm>
            <a:off x="3820438" y="3907494"/>
            <a:ext cx="4233798" cy="2963658"/>
          </a:xfrm>
        </p:spPr>
      </p:pic>
      <p:sp>
        <p:nvSpPr>
          <p:cNvPr id="4" name="Slide Number Placeholder 3">
            <a:extLst>
              <a:ext uri="{FF2B5EF4-FFF2-40B4-BE49-F238E27FC236}">
                <a16:creationId xmlns="" xmlns:a16="http://schemas.microsoft.com/office/drawing/2014/main" id="{D66E959E-B23F-467A-9B6E-30F9EE969EC2}"/>
              </a:ext>
            </a:extLst>
          </p:cNvPr>
          <p:cNvSpPr>
            <a:spLocks noGrp="1"/>
          </p:cNvSpPr>
          <p:nvPr>
            <p:ph type="sldNum" sz="quarter" idx="12"/>
          </p:nvPr>
        </p:nvSpPr>
        <p:spPr>
          <a:xfrm>
            <a:off x="11363696" y="6443213"/>
            <a:ext cx="294460" cy="187367"/>
          </a:xfrm>
        </p:spPr>
        <p:txBody>
          <a:bodyPr/>
          <a:lstStyle/>
          <a:p>
            <a:fld id="{9EC71654-96A5-4280-94F3-931C61A9F92C}" type="slidenum">
              <a:rPr lang="en-US" smtClean="0"/>
              <a:pPr/>
              <a:t>2</a:t>
            </a:fld>
            <a:endParaRPr lang="en-US"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6216213"/>
            <a:ext cx="1149350" cy="52692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87533055"/>
      </p:ext>
    </p:extLst>
  </p:cSld>
  <p:clrMapOvr>
    <a:masterClrMapping/>
  </p:clrMapOvr>
  <mc:AlternateContent xmlns:mc="http://schemas.openxmlformats.org/markup-compatibility/2006" xmlns:p14="http://schemas.microsoft.com/office/powerpoint/2010/main">
    <mc:Choice Requires="p14">
      <p:transition spd="slow" p14:dur="3400" advTm="70974">
        <p14:reveal/>
      </p:transition>
    </mc:Choice>
    <mc:Fallback xmlns="">
      <p:transition spd="slow" advTm="709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C50832-0B36-43C5-98EC-4CD165D7871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System Overview</a:t>
            </a:r>
            <a:endParaRPr lang="en-US" dirty="0"/>
          </a:p>
        </p:txBody>
      </p:sp>
      <p:sp>
        <p:nvSpPr>
          <p:cNvPr id="3" name="Content Placeholder 2">
            <a:extLst>
              <a:ext uri="{FF2B5EF4-FFF2-40B4-BE49-F238E27FC236}">
                <a16:creationId xmlns="" xmlns:a16="http://schemas.microsoft.com/office/drawing/2014/main" id="{552A9C73-06ED-419B-81B5-491CBFC22330}"/>
              </a:ext>
            </a:extLst>
          </p:cNvPr>
          <p:cNvSpPr>
            <a:spLocks noGrp="1"/>
          </p:cNvSpPr>
          <p:nvPr>
            <p:ph idx="1"/>
          </p:nvPr>
        </p:nvSpPr>
        <p:spPr>
          <a:xfrm>
            <a:off x="589138" y="1650261"/>
            <a:ext cx="3991476" cy="4351338"/>
          </a:xfrm>
        </p:spPr>
        <p:txBody>
          <a:bodyPr/>
          <a:lstStyle/>
          <a:p>
            <a:pPr marL="0" indent="0">
              <a:buNone/>
            </a:pPr>
            <a:r>
              <a:rPr lang="en-US" dirty="0">
                <a:latin typeface="Calibri" panose="020F0502020204030204" pitchFamily="34" charset="0"/>
                <a:cs typeface="Calibri" panose="020F0502020204030204" pitchFamily="34" charset="0"/>
              </a:rPr>
              <a:t>The task management system is fundamentally constructed with basic python features. The system stores task data in a tasks.txt file and uses a file-based method for task persistence. Tasks for loading and storing, displaying, adding, removing, marking as done, prioritizing, assigning deadlines, classifying, and keyword-based task searches are among the main features of the system.</a:t>
            </a:r>
          </a:p>
        </p:txBody>
      </p:sp>
      <p:pic>
        <p:nvPicPr>
          <p:cNvPr id="7" name="Picture Placeholder 6">
            <a:extLst>
              <a:ext uri="{FF2B5EF4-FFF2-40B4-BE49-F238E27FC236}">
                <a16:creationId xmlns="" xmlns:a16="http://schemas.microsoft.com/office/drawing/2014/main" id="{A241642C-CB49-4AA1-9EAD-3BCEA280B5B6}"/>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tretch>
            <a:fillRect/>
          </a:stretch>
        </p:blipFill>
        <p:spPr>
          <a:xfrm>
            <a:off x="6325644" y="0"/>
            <a:ext cx="5866357" cy="5098093"/>
          </a:xfrm>
        </p:spPr>
      </p:pic>
      <p:sp>
        <p:nvSpPr>
          <p:cNvPr id="4" name="Slide Number Placeholder 3">
            <a:extLst>
              <a:ext uri="{FF2B5EF4-FFF2-40B4-BE49-F238E27FC236}">
                <a16:creationId xmlns=""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6216213"/>
            <a:ext cx="1149350" cy="52692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33561355"/>
      </p:ext>
    </p:extLst>
  </p:cSld>
  <p:clrMapOvr>
    <a:masterClrMapping/>
  </p:clrMapOvr>
  <mc:AlternateContent xmlns:mc="http://schemas.openxmlformats.org/markup-compatibility/2006" xmlns:p14="http://schemas.microsoft.com/office/powerpoint/2010/main">
    <mc:Choice Requires="p14">
      <p:transition spd="slow" p14:dur="3400" advTm="53834">
        <p14:reveal/>
      </p:transition>
    </mc:Choice>
    <mc:Fallback xmlns="">
      <p:transition spd="slow" advTm="53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3A9A18-93E0-4615-B7AA-B8C8FBB14464}"/>
              </a:ext>
            </a:extLst>
          </p:cNvPr>
          <p:cNvSpPr>
            <a:spLocks noGrp="1"/>
          </p:cNvSpPr>
          <p:nvPr>
            <p:ph type="title"/>
          </p:nvPr>
        </p:nvSpPr>
        <p:spPr/>
        <p:txBody>
          <a:bodyPr/>
          <a:lstStyle/>
          <a:p>
            <a:r>
              <a:rPr lang="en-US" sz="2800" dirty="0">
                <a:latin typeface="Calibri" panose="020F0502020204030204" pitchFamily="34" charset="0"/>
                <a:cs typeface="Calibri" panose="020F0502020204030204" pitchFamily="34" charset="0"/>
              </a:rPr>
              <a:t>Main features of the system</a:t>
            </a:r>
            <a:endParaRPr lang="en-US" sz="2800" dirty="0"/>
          </a:p>
        </p:txBody>
      </p:sp>
      <p:sp>
        <p:nvSpPr>
          <p:cNvPr id="3" name="Content Placeholder 2">
            <a:extLst>
              <a:ext uri="{FF2B5EF4-FFF2-40B4-BE49-F238E27FC236}">
                <a16:creationId xmlns="" xmlns:a16="http://schemas.microsoft.com/office/drawing/2014/main" id="{B91B32C0-5E61-447F-9557-57AF415D6FE9}"/>
              </a:ext>
            </a:extLst>
          </p:cNvPr>
          <p:cNvSpPr>
            <a:spLocks noGrp="1"/>
          </p:cNvSpPr>
          <p:nvPr>
            <p:ph idx="1"/>
          </p:nvPr>
        </p:nvSpPr>
        <p:spPr>
          <a:xfrm>
            <a:off x="538960" y="1625209"/>
            <a:ext cx="4151027" cy="4351338"/>
          </a:xfrm>
        </p:spPr>
        <p:txBody>
          <a:bodyPr/>
          <a:lstStyle/>
          <a:p>
            <a:pPr marL="342900" lvl="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Load task function</a:t>
            </a:r>
          </a:p>
          <a:p>
            <a:pPr marL="342900" lvl="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Save task function</a:t>
            </a:r>
          </a:p>
          <a:p>
            <a:pPr marL="342900" lvl="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Show task function</a:t>
            </a:r>
          </a:p>
          <a:p>
            <a:pPr marL="342900" lvl="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Add task function</a:t>
            </a:r>
          </a:p>
          <a:p>
            <a:pPr marL="342900" lvl="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Mark completed function</a:t>
            </a:r>
          </a:p>
          <a:p>
            <a:pPr marL="342900" lvl="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Delete task function</a:t>
            </a:r>
          </a:p>
          <a:p>
            <a:pPr marL="342900" lvl="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Prioritize task </a:t>
            </a:r>
            <a:r>
              <a:rPr lang="en-US" sz="2000" dirty="0" smtClean="0">
                <a:latin typeface="Calibri" panose="020F0502020204030204" pitchFamily="34" charset="0"/>
                <a:cs typeface="Calibri" panose="020F0502020204030204" pitchFamily="34" charset="0"/>
              </a:rPr>
              <a:t>function</a:t>
            </a: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Set due date function</a:t>
            </a: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Categorize task function</a:t>
            </a: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Search task function</a:t>
            </a: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Main function</a:t>
            </a:r>
          </a:p>
          <a:p>
            <a:pPr marL="342900" lvl="0" indent="-342900">
              <a:buFont typeface="Wingdings" panose="05000000000000000000" pitchFamily="2" charset="2"/>
              <a:buChar char="v"/>
            </a:pPr>
            <a:endParaRPr lang="en-US" sz="2000" dirty="0">
              <a:latin typeface="Calibri" panose="020F0502020204030204" pitchFamily="34" charset="0"/>
              <a:cs typeface="Calibri" panose="020F0502020204030204" pitchFamily="34" charset="0"/>
            </a:endParaRPr>
          </a:p>
        </p:txBody>
      </p:sp>
      <p:pic>
        <p:nvPicPr>
          <p:cNvPr id="7" name="Picture Placeholder 6">
            <a:extLst>
              <a:ext uri="{FF2B5EF4-FFF2-40B4-BE49-F238E27FC236}">
                <a16:creationId xmlns="" xmlns:a16="http://schemas.microsoft.com/office/drawing/2014/main" id="{29305ED8-D39E-4A20-A7CB-7EC58B3E325D}"/>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tretch>
            <a:fillRect/>
          </a:stretch>
        </p:blipFill>
        <p:spPr>
          <a:xfrm>
            <a:off x="5248405" y="751562"/>
            <a:ext cx="5361140" cy="5336087"/>
          </a:xfrm>
        </p:spPr>
      </p:pic>
      <p:sp>
        <p:nvSpPr>
          <p:cNvPr id="4" name="Slide Number Placeholder 3">
            <a:extLst>
              <a:ext uri="{FF2B5EF4-FFF2-40B4-BE49-F238E27FC236}">
                <a16:creationId xmlns=""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6216213"/>
            <a:ext cx="1149350" cy="52692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1730162"/>
      </p:ext>
    </p:extLst>
  </p:cSld>
  <p:clrMapOvr>
    <a:masterClrMapping/>
  </p:clrMapOvr>
  <mc:AlternateContent xmlns:mc="http://schemas.openxmlformats.org/markup-compatibility/2006" xmlns:p14="http://schemas.microsoft.com/office/powerpoint/2010/main">
    <mc:Choice Requires="p14">
      <p:transition spd="slow" p14:dur="3400" advTm="71001">
        <p14:reveal/>
      </p:transition>
    </mc:Choice>
    <mc:Fallback xmlns="">
      <p:transition spd="slow" advTm="71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BB985D-7833-4E74-AA1C-E9A4BC3CC6D1}"/>
              </a:ext>
            </a:extLst>
          </p:cNvPr>
          <p:cNvSpPr>
            <a:spLocks noGrp="1"/>
          </p:cNvSpPr>
          <p:nvPr>
            <p:ph type="title"/>
          </p:nvPr>
        </p:nvSpPr>
        <p:spPr/>
        <p:txBody>
          <a:bodyPr/>
          <a:lstStyle/>
          <a:p>
            <a:r>
              <a:rPr lang="en-US" dirty="0" smtClean="0"/>
              <a:t>SUB FEATURES</a:t>
            </a:r>
            <a:endParaRPr lang="en-US" dirty="0"/>
          </a:p>
        </p:txBody>
      </p:sp>
      <p:pic>
        <p:nvPicPr>
          <p:cNvPr id="83" name="Picture Placeholder 82" descr="Bar chart">
            <a:extLst>
              <a:ext uri="{FF2B5EF4-FFF2-40B4-BE49-F238E27FC236}">
                <a16:creationId xmlns="" xmlns:a16="http://schemas.microsoft.com/office/drawing/2014/main" id="{C881BE4E-5D69-E447-A036-5172F6570748}"/>
              </a:ext>
            </a:extLst>
          </p:cNvPr>
          <p:cNvPicPr>
            <a:picLocks noGrp="1" noChangeAspect="1"/>
          </p:cNvPicPr>
          <p:nvPr>
            <p:ph type="pic" sz="quarter" idx="17"/>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rcRect/>
          <a:stretch>
            <a:fillRect/>
          </a:stretch>
        </p:blipFill>
        <p:spPr/>
      </p:pic>
      <p:sp>
        <p:nvSpPr>
          <p:cNvPr id="7" name="Content Placeholder 6">
            <a:extLst>
              <a:ext uri="{FF2B5EF4-FFF2-40B4-BE49-F238E27FC236}">
                <a16:creationId xmlns="" xmlns:a16="http://schemas.microsoft.com/office/drawing/2014/main" id="{2E37A9B0-8DFC-4474-9F0A-612E661EF4EC}"/>
              </a:ext>
            </a:extLst>
          </p:cNvPr>
          <p:cNvSpPr>
            <a:spLocks noGrp="1"/>
          </p:cNvSpPr>
          <p:nvPr>
            <p:ph idx="15"/>
          </p:nvPr>
        </p:nvSpPr>
        <p:spPr/>
        <p:txBody>
          <a:bodyPr/>
          <a:lstStyle/>
          <a:p>
            <a:r>
              <a:rPr lang="en-US" sz="2000" dirty="0">
                <a:latin typeface="Calibri" panose="020F0502020204030204" pitchFamily="34" charset="0"/>
                <a:cs typeface="Calibri" panose="020F0502020204030204" pitchFamily="34" charset="0"/>
              </a:rPr>
              <a:t>Load task function</a:t>
            </a:r>
            <a:endParaRPr lang="en-US" sz="2000" dirty="0"/>
          </a:p>
        </p:txBody>
      </p:sp>
      <p:sp>
        <p:nvSpPr>
          <p:cNvPr id="3" name="Content Placeholder 2">
            <a:extLst>
              <a:ext uri="{FF2B5EF4-FFF2-40B4-BE49-F238E27FC236}">
                <a16:creationId xmlns="" xmlns:a16="http://schemas.microsoft.com/office/drawing/2014/main" id="{09548D1D-2547-44FC-BACD-2BCD769E2662}"/>
              </a:ext>
            </a:extLst>
          </p:cNvPr>
          <p:cNvSpPr>
            <a:spLocks noGrp="1"/>
          </p:cNvSpPr>
          <p:nvPr>
            <p:ph idx="1"/>
          </p:nvPr>
        </p:nvSpPr>
        <p:spPr/>
        <p:txBody>
          <a:bodyPr>
            <a:normAutofit/>
          </a:bodyPr>
          <a:lstStyle/>
          <a:p>
            <a:pPr algn="l"/>
            <a:r>
              <a:rPr lang="en-US" sz="2000" dirty="0">
                <a:latin typeface="Calibri" panose="020F0502020204030204" pitchFamily="34" charset="0"/>
                <a:cs typeface="Calibri" panose="020F0502020204030204" pitchFamily="34" charset="0"/>
              </a:rPr>
              <a:t>The load task function in the task management system fulfils the vital purpose of reading task data from the tasks.txt file. This function uses file handling to retrieve tasks that have already been saved, turning the contents of the file into a list of tasks using the </a:t>
            </a:r>
            <a:r>
              <a:rPr lang="en-US" sz="2000" dirty="0" err="1">
                <a:latin typeface="Calibri" panose="020F0502020204030204" pitchFamily="34" charset="0"/>
                <a:cs typeface="Calibri" panose="020F0502020204030204" pitchFamily="34" charset="0"/>
              </a:rPr>
              <a:t>eval</a:t>
            </a:r>
            <a:r>
              <a:rPr lang="en-US" sz="2000" dirty="0">
                <a:latin typeface="Calibri" panose="020F0502020204030204" pitchFamily="34" charset="0"/>
                <a:cs typeface="Calibri" panose="020F0502020204030204" pitchFamily="34" charset="0"/>
              </a:rPr>
              <a:t> function.</a:t>
            </a:r>
          </a:p>
          <a:p>
            <a:pPr algn="l"/>
            <a:endParaRPr lang="en-US" sz="2000" dirty="0"/>
          </a:p>
        </p:txBody>
      </p:sp>
      <p:pic>
        <p:nvPicPr>
          <p:cNvPr id="85" name="Picture Placeholder 84" descr="Single gear">
            <a:extLst>
              <a:ext uri="{FF2B5EF4-FFF2-40B4-BE49-F238E27FC236}">
                <a16:creationId xmlns="" xmlns:a16="http://schemas.microsoft.com/office/drawing/2014/main" id="{65FBD7DF-30E8-9042-8A0D-0F64C33E0B41}"/>
              </a:ext>
            </a:extLst>
          </p:cNvPr>
          <p:cNvPicPr>
            <a:picLocks noGrp="1" noChangeAspect="1"/>
          </p:cNvPicPr>
          <p:nvPr>
            <p:ph type="pic" sz="quarter" idx="19"/>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rcRect/>
          <a:stretch>
            <a:fillRect/>
          </a:stretch>
        </p:blipFill>
        <p:spPr>
          <a:xfrm>
            <a:off x="9998317" y="1988373"/>
            <a:ext cx="502873" cy="502873"/>
          </a:xfrm>
        </p:spPr>
      </p:pic>
      <p:sp>
        <p:nvSpPr>
          <p:cNvPr id="8" name="Content Placeholder 7">
            <a:extLst>
              <a:ext uri="{FF2B5EF4-FFF2-40B4-BE49-F238E27FC236}">
                <a16:creationId xmlns="" xmlns:a16="http://schemas.microsoft.com/office/drawing/2014/main" id="{D78F2DCC-A50E-40A1-81F9-70371D4AA42F}"/>
              </a:ext>
            </a:extLst>
          </p:cNvPr>
          <p:cNvSpPr>
            <a:spLocks noGrp="1"/>
          </p:cNvSpPr>
          <p:nvPr>
            <p:ph idx="16"/>
          </p:nvPr>
        </p:nvSpPr>
        <p:spPr>
          <a:xfrm>
            <a:off x="8527490" y="2814739"/>
            <a:ext cx="3445566" cy="289182"/>
          </a:xfrm>
        </p:spPr>
        <p:txBody>
          <a:bodyPr/>
          <a:lstStyle/>
          <a:p>
            <a:r>
              <a:rPr lang="en-US" sz="2000" dirty="0">
                <a:latin typeface="Calibri" panose="020F0502020204030204" pitchFamily="34" charset="0"/>
                <a:cs typeface="Calibri" panose="020F0502020204030204" pitchFamily="34" charset="0"/>
              </a:rPr>
              <a:t>Show Task Function</a:t>
            </a:r>
            <a:endParaRPr lang="en-US" sz="2000" dirty="0"/>
          </a:p>
        </p:txBody>
      </p:sp>
      <p:sp>
        <p:nvSpPr>
          <p:cNvPr id="6" name="Content Placeholder 5">
            <a:extLst>
              <a:ext uri="{FF2B5EF4-FFF2-40B4-BE49-F238E27FC236}">
                <a16:creationId xmlns="" xmlns:a16="http://schemas.microsoft.com/office/drawing/2014/main" id="{5CD639B0-7991-4B2B-9E50-32064EB91255}"/>
              </a:ext>
            </a:extLst>
          </p:cNvPr>
          <p:cNvSpPr>
            <a:spLocks noGrp="1"/>
          </p:cNvSpPr>
          <p:nvPr>
            <p:ph idx="14"/>
          </p:nvPr>
        </p:nvSpPr>
        <p:spPr/>
        <p:txBody>
          <a:bodyPr>
            <a:normAutofit/>
          </a:bodyPr>
          <a:lstStyle/>
          <a:p>
            <a:pPr algn="l"/>
            <a:r>
              <a:rPr lang="en-US" sz="2000" dirty="0">
                <a:latin typeface="Calibri" panose="020F0502020204030204" pitchFamily="34" charset="0"/>
                <a:cs typeface="Calibri" panose="020F0502020204030204" pitchFamily="34" charset="0"/>
              </a:rPr>
              <a:t>The purpose of the </a:t>
            </a:r>
            <a:r>
              <a:rPr lang="en-US" sz="2000" dirty="0" err="1">
                <a:latin typeface="Calibri" panose="020F0502020204030204" pitchFamily="34" charset="0"/>
                <a:cs typeface="Calibri" panose="020F0502020204030204" pitchFamily="34" charset="0"/>
              </a:rPr>
              <a:t>show_tasks</a:t>
            </a:r>
            <a:r>
              <a:rPr lang="en-US" sz="2000" dirty="0">
                <a:latin typeface="Calibri" panose="020F0502020204030204" pitchFamily="34" charset="0"/>
                <a:cs typeface="Calibri" panose="020F0502020204030204" pitchFamily="34" charset="0"/>
              </a:rPr>
              <a:t>() method is to display tasks in an approachable manner. The function shows important information such task name, completion status, due date, priority, and category by looping over the tasks list.</a:t>
            </a:r>
          </a:p>
        </p:txBody>
      </p:sp>
      <p:sp>
        <p:nvSpPr>
          <p:cNvPr id="4" name="Slide Number Placeholder 3">
            <a:extLst>
              <a:ext uri="{FF2B5EF4-FFF2-40B4-BE49-F238E27FC236}">
                <a16:creationId xmlns=""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100" y="6216213"/>
            <a:ext cx="1149350" cy="526929"/>
          </a:xfrm>
          <a:prstGeom prst="rect">
            <a:avLst/>
          </a:prstGeom>
        </p:spPr>
      </p:pic>
      <p:sp>
        <p:nvSpPr>
          <p:cNvPr id="15" name="Content Placeholder 7">
            <a:extLst>
              <a:ext uri="{FF2B5EF4-FFF2-40B4-BE49-F238E27FC236}">
                <a16:creationId xmlns="" xmlns:a16="http://schemas.microsoft.com/office/drawing/2014/main" id="{D78F2DCC-A50E-40A1-81F9-70371D4AA42F}"/>
              </a:ext>
            </a:extLst>
          </p:cNvPr>
          <p:cNvSpPr txBox="1">
            <a:spLocks/>
          </p:cNvSpPr>
          <p:nvPr/>
        </p:nvSpPr>
        <p:spPr>
          <a:xfrm>
            <a:off x="4300360" y="2975044"/>
            <a:ext cx="3445566" cy="289182"/>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latin typeface="Calibri" panose="020F0502020204030204" pitchFamily="34" charset="0"/>
                <a:cs typeface="Calibri" panose="020F0502020204030204" pitchFamily="34" charset="0"/>
              </a:rPr>
              <a:t>Save Task Function</a:t>
            </a:r>
          </a:p>
          <a:p>
            <a:endParaRPr lang="en-US" sz="2000" dirty="0"/>
          </a:p>
        </p:txBody>
      </p:sp>
      <p:sp>
        <p:nvSpPr>
          <p:cNvPr id="17" name="Content Placeholder 5">
            <a:extLst>
              <a:ext uri="{FF2B5EF4-FFF2-40B4-BE49-F238E27FC236}">
                <a16:creationId xmlns="" xmlns:a16="http://schemas.microsoft.com/office/drawing/2014/main" id="{5CD639B0-7991-4B2B-9E50-32064EB91255}"/>
              </a:ext>
            </a:extLst>
          </p:cNvPr>
          <p:cNvSpPr txBox="1">
            <a:spLocks/>
          </p:cNvSpPr>
          <p:nvPr/>
        </p:nvSpPr>
        <p:spPr>
          <a:xfrm>
            <a:off x="4446102" y="3246690"/>
            <a:ext cx="3445200" cy="2504663"/>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smtClean="0">
                <a:latin typeface="Calibri" panose="020F0502020204030204" pitchFamily="34" charset="0"/>
                <a:cs typeface="Calibri" panose="020F0502020204030204" pitchFamily="34" charset="0"/>
              </a:rPr>
              <a:t>Writing tasks to the </a:t>
            </a:r>
            <a:r>
              <a:rPr lang="en-US" sz="2000" dirty="0" err="1" smtClean="0">
                <a:latin typeface="Calibri" panose="020F0502020204030204" pitchFamily="34" charset="0"/>
                <a:cs typeface="Calibri" panose="020F0502020204030204" pitchFamily="34" charset="0"/>
              </a:rPr>
              <a:t>tasks.Txt</a:t>
            </a:r>
            <a:r>
              <a:rPr lang="en-US" sz="2000" dirty="0" smtClean="0">
                <a:latin typeface="Calibri" panose="020F0502020204030204" pitchFamily="34" charset="0"/>
                <a:cs typeface="Calibri" panose="020F0502020204030204" pitchFamily="34" charset="0"/>
              </a:rPr>
              <a:t> file is how the </a:t>
            </a:r>
            <a:r>
              <a:rPr lang="en-US" sz="2000" dirty="0" err="1" smtClean="0">
                <a:latin typeface="Calibri" panose="020F0502020204030204" pitchFamily="34" charset="0"/>
                <a:cs typeface="Calibri" panose="020F0502020204030204" pitchFamily="34" charset="0"/>
              </a:rPr>
              <a:t>save_tasks</a:t>
            </a:r>
            <a:r>
              <a:rPr lang="en-US" sz="2000" dirty="0" smtClean="0">
                <a:latin typeface="Calibri" panose="020F0502020204030204" pitchFamily="34" charset="0"/>
                <a:cs typeface="Calibri" panose="020F0502020204030204" pitchFamily="34" charset="0"/>
              </a:rPr>
              <a:t>() function stores them permanently. To ensure that tasks added or updated during a session are kept for later access, this function is a complement to </a:t>
            </a:r>
            <a:r>
              <a:rPr lang="en-US" sz="2000" dirty="0" err="1" smtClean="0">
                <a:latin typeface="Calibri" panose="020F0502020204030204" pitchFamily="34" charset="0"/>
                <a:cs typeface="Calibri" panose="020F0502020204030204" pitchFamily="34" charset="0"/>
              </a:rPr>
              <a:t>load_tasks</a:t>
            </a:r>
            <a:r>
              <a:rPr lang="en-US" sz="2000" dirty="0" smtClean="0">
                <a:latin typeface="Calibri" panose="020F0502020204030204" pitchFamily="34" charset="0"/>
                <a:cs typeface="Calibri" panose="020F0502020204030204" pitchFamily="34" charset="0"/>
              </a:rPr>
              <a:t>().</a:t>
            </a:r>
          </a:p>
          <a:p>
            <a:pPr algn="l"/>
            <a:endParaRPr lang="en-US" sz="20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60269255"/>
      </p:ext>
    </p:extLst>
  </p:cSld>
  <p:clrMapOvr>
    <a:masterClrMapping/>
  </p:clrMapOvr>
  <mc:AlternateContent xmlns:mc="http://schemas.openxmlformats.org/markup-compatibility/2006" xmlns:p14="http://schemas.microsoft.com/office/powerpoint/2010/main">
    <mc:Choice Requires="p14">
      <p:transition spd="slow" p14:dur="3400" advTm="122736">
        <p14:reveal/>
      </p:transition>
    </mc:Choice>
    <mc:Fallback xmlns="">
      <p:transition spd="slow" advTm="1227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63C2D9-0850-4620-BE32-11F44A927662}"/>
              </a:ext>
            </a:extLst>
          </p:cNvPr>
          <p:cNvSpPr>
            <a:spLocks noGrp="1"/>
          </p:cNvSpPr>
          <p:nvPr>
            <p:ph type="title"/>
          </p:nvPr>
        </p:nvSpPr>
        <p:spPr/>
        <p:txBody>
          <a:bodyPr/>
          <a:lstStyle/>
          <a:p>
            <a:r>
              <a:rPr lang="en-US" dirty="0" smtClean="0"/>
              <a:t>Sub features</a:t>
            </a:r>
            <a:endParaRPr lang="en-US" dirty="0"/>
          </a:p>
        </p:txBody>
      </p:sp>
      <p:sp>
        <p:nvSpPr>
          <p:cNvPr id="5" name="Content Placeholder 4">
            <a:extLst>
              <a:ext uri="{FF2B5EF4-FFF2-40B4-BE49-F238E27FC236}">
                <a16:creationId xmlns="" xmlns:a16="http://schemas.microsoft.com/office/drawing/2014/main" id="{93A6F33C-3AFE-474E-AC15-C00F368C3C6A}"/>
              </a:ext>
            </a:extLst>
          </p:cNvPr>
          <p:cNvSpPr>
            <a:spLocks noGrp="1"/>
          </p:cNvSpPr>
          <p:nvPr>
            <p:ph idx="15"/>
          </p:nvPr>
        </p:nvSpPr>
        <p:spPr/>
        <p:txBody>
          <a:bodyPr/>
          <a:lstStyle/>
          <a:p>
            <a:pPr lvl="0"/>
            <a:r>
              <a:rPr lang="en-US" sz="2400" dirty="0">
                <a:solidFill>
                  <a:schemeClr val="tx1"/>
                </a:solidFill>
                <a:latin typeface="Calibri" panose="020F0502020204030204" pitchFamily="34" charset="0"/>
                <a:cs typeface="Calibri" panose="020F0502020204030204" pitchFamily="34" charset="0"/>
              </a:rPr>
              <a:t>Add Task </a:t>
            </a:r>
            <a:r>
              <a:rPr lang="en-US" sz="2000" dirty="0">
                <a:solidFill>
                  <a:schemeClr val="tx1"/>
                </a:solidFill>
                <a:latin typeface="Calibri" panose="020F0502020204030204" pitchFamily="34" charset="0"/>
                <a:cs typeface="Calibri" panose="020F0502020204030204" pitchFamily="34" charset="0"/>
              </a:rPr>
              <a:t>Function</a:t>
            </a:r>
            <a:endParaRPr lang="en-US" sz="2400" dirty="0">
              <a:solidFill>
                <a:schemeClr val="tx1"/>
              </a:solidFill>
              <a:latin typeface="Calibri" panose="020F0502020204030204" pitchFamily="34" charset="0"/>
              <a:cs typeface="Calibri" panose="020F0502020204030204" pitchFamily="34" charset="0"/>
            </a:endParaRPr>
          </a:p>
        </p:txBody>
      </p:sp>
      <p:pic>
        <p:nvPicPr>
          <p:cNvPr id="29" name="Picture Placeholder 28" descr="Pencil">
            <a:extLst>
              <a:ext uri="{FF2B5EF4-FFF2-40B4-BE49-F238E27FC236}">
                <a16:creationId xmlns="" xmlns:a16="http://schemas.microsoft.com/office/drawing/2014/main" id="{F0E35123-11A3-CD40-A44F-8A81B9105639}"/>
              </a:ext>
            </a:extLst>
          </p:cNvPr>
          <p:cNvPicPr>
            <a:picLocks noGrp="1" noChangeAspect="1"/>
          </p:cNvPicPr>
          <p:nvPr>
            <p:ph type="pic" sz="quarter" idx="21"/>
          </p:nvPr>
        </p:nvPicPr>
        <p:blipFill>
          <a:blip r:embed="rId5">
            <a:extLst>
              <a:ext uri="{28A0092B-C50C-407E-A947-70E740481C1C}">
                <a14:useLocalDpi xmlns:a14="http://schemas.microsoft.com/office/drawing/2010/main"/>
              </a:ext>
              <a:ext uri="{96DAC541-7B7A-43D3-8B79-37D633B846F1}">
                <asvg:svgBlip xmlns="" xmlns:asvg="http://schemas.microsoft.com/office/drawing/2016/SVG/main" r:embed="rId6"/>
              </a:ext>
            </a:extLst>
          </a:blip>
          <a:srcRect/>
          <a:stretch>
            <a:fillRect/>
          </a:stretch>
        </p:blipFill>
        <p:spPr/>
      </p:pic>
      <p:sp>
        <p:nvSpPr>
          <p:cNvPr id="3" name="Content Placeholder 2">
            <a:extLst>
              <a:ext uri="{FF2B5EF4-FFF2-40B4-BE49-F238E27FC236}">
                <a16:creationId xmlns="" xmlns:a16="http://schemas.microsoft.com/office/drawing/2014/main" id="{65015163-D5FD-4849-978B-77883FAF7928}"/>
              </a:ext>
            </a:extLst>
          </p:cNvPr>
          <p:cNvSpPr>
            <a:spLocks noGrp="1"/>
          </p:cNvSpPr>
          <p:nvPr>
            <p:ph idx="1"/>
          </p:nvPr>
        </p:nvSpPr>
        <p:spPr/>
        <p:txBody>
          <a:bodyPr/>
          <a:lstStyle/>
          <a:p>
            <a:pPr algn="l"/>
            <a:r>
              <a:rPr lang="en-US" sz="2200" dirty="0">
                <a:latin typeface="Calibri" panose="020F0502020204030204" pitchFamily="34" charset="0"/>
                <a:cs typeface="Calibri" panose="020F0502020204030204" pitchFamily="34" charset="0"/>
              </a:rPr>
              <a:t>Adding tasks to the task management system is made easier with the help of the </a:t>
            </a:r>
            <a:r>
              <a:rPr lang="en-US" sz="2200" dirty="0" err="1">
                <a:latin typeface="Calibri" panose="020F0502020204030204" pitchFamily="34" charset="0"/>
                <a:cs typeface="Calibri" panose="020F0502020204030204" pitchFamily="34" charset="0"/>
              </a:rPr>
              <a:t>add_task</a:t>
            </a:r>
            <a:r>
              <a:rPr lang="en-US" sz="2200" dirty="0">
                <a:latin typeface="Calibri" panose="020F0502020204030204" pitchFamily="34" charset="0"/>
                <a:cs typeface="Calibri" panose="020F0502020204030204" pitchFamily="34" charset="0"/>
              </a:rPr>
              <a:t>(name) function. This feature makes it easy for users to add new tasks to the system by asking them for a task name, generating a new task dictionary with the necessary information, and adding it to the tasks list. </a:t>
            </a:r>
          </a:p>
        </p:txBody>
      </p:sp>
      <p:sp>
        <p:nvSpPr>
          <p:cNvPr id="8" name="Content Placeholder 7">
            <a:extLst>
              <a:ext uri="{FF2B5EF4-FFF2-40B4-BE49-F238E27FC236}">
                <a16:creationId xmlns="" xmlns:a16="http://schemas.microsoft.com/office/drawing/2014/main" id="{C8438480-8B6F-44E5-A602-6240C1B85FB3}"/>
              </a:ext>
            </a:extLst>
          </p:cNvPr>
          <p:cNvSpPr>
            <a:spLocks noGrp="1"/>
          </p:cNvSpPr>
          <p:nvPr>
            <p:ph idx="19"/>
          </p:nvPr>
        </p:nvSpPr>
        <p:spPr>
          <a:xfrm>
            <a:off x="7327918" y="2456454"/>
            <a:ext cx="4074002" cy="2026239"/>
          </a:xfrm>
        </p:spPr>
        <p:txBody>
          <a:bodyPr/>
          <a:lstStyle/>
          <a:p>
            <a:r>
              <a:rPr lang="en-US" sz="2200" dirty="0">
                <a:latin typeface="Calibri" panose="020F0502020204030204" pitchFamily="34" charset="0"/>
                <a:cs typeface="Calibri" panose="020F0502020204030204" pitchFamily="34" charset="0"/>
              </a:rPr>
              <a:t>Users can mark certain jobs as done with the </a:t>
            </a:r>
            <a:r>
              <a:rPr lang="en-US" sz="2200" dirty="0" err="1">
                <a:latin typeface="Calibri" panose="020F0502020204030204" pitchFamily="34" charset="0"/>
                <a:cs typeface="Calibri" panose="020F0502020204030204" pitchFamily="34" charset="0"/>
              </a:rPr>
              <a:t>mark_completed</a:t>
            </a:r>
            <a:r>
              <a:rPr lang="en-US" sz="2200" dirty="0">
                <a:latin typeface="Calibri" panose="020F0502020204030204" pitchFamily="34" charset="0"/>
                <a:cs typeface="Calibri" panose="020F0502020204030204" pitchFamily="34" charset="0"/>
              </a:rPr>
              <a:t>(name) method. This feature helps users recognize and keep track of completed activities by looking for tasks with the same name and changing their completion status to true.</a:t>
            </a:r>
          </a:p>
        </p:txBody>
      </p:sp>
      <p:pic>
        <p:nvPicPr>
          <p:cNvPr id="31" name="Picture Placeholder 30" descr="Laptop">
            <a:extLst>
              <a:ext uri="{FF2B5EF4-FFF2-40B4-BE49-F238E27FC236}">
                <a16:creationId xmlns="" xmlns:a16="http://schemas.microsoft.com/office/drawing/2014/main" id="{6BF407E9-98AE-2B40-90E3-1B14FC14FDB8}"/>
              </a:ext>
            </a:extLst>
          </p:cNvPr>
          <p:cNvPicPr>
            <a:picLocks noGrp="1" noChangeAspect="1"/>
          </p:cNvPicPr>
          <p:nvPr>
            <p:ph type="pic" sz="quarter" idx="22"/>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rcRect/>
          <a:stretch>
            <a:fillRect/>
          </a:stretch>
        </p:blipFill>
        <p:spPr/>
      </p:pic>
      <p:sp>
        <p:nvSpPr>
          <p:cNvPr id="9" name="Content Placeholder 8">
            <a:extLst>
              <a:ext uri="{FF2B5EF4-FFF2-40B4-BE49-F238E27FC236}">
                <a16:creationId xmlns="" xmlns:a16="http://schemas.microsoft.com/office/drawing/2014/main" id="{A1EE8A19-6968-4C81-B180-20FEF61ADEE1}"/>
              </a:ext>
            </a:extLst>
          </p:cNvPr>
          <p:cNvSpPr>
            <a:spLocks noGrp="1"/>
          </p:cNvSpPr>
          <p:nvPr>
            <p:ph idx="20"/>
          </p:nvPr>
        </p:nvSpPr>
        <p:spPr/>
        <p:txBody>
          <a:bodyPr/>
          <a:lstStyle/>
          <a:p>
            <a:r>
              <a:rPr lang="en-US" sz="2000" dirty="0">
                <a:solidFill>
                  <a:schemeClr val="tx1"/>
                </a:solidFill>
                <a:latin typeface="Calibri" panose="020F0502020204030204" pitchFamily="34" charset="0"/>
                <a:cs typeface="Calibri" panose="020F0502020204030204" pitchFamily="34" charset="0"/>
              </a:rPr>
              <a:t>Mark Completed Function</a:t>
            </a:r>
            <a:endParaRPr lang="en-US" sz="2000" dirty="0">
              <a:solidFill>
                <a:schemeClr val="tx1"/>
              </a:solidFill>
            </a:endParaRPr>
          </a:p>
        </p:txBody>
      </p:sp>
      <p:sp>
        <p:nvSpPr>
          <p:cNvPr id="4" name="Slide Number Placeholder 3">
            <a:extLst>
              <a:ext uri="{FF2B5EF4-FFF2-40B4-BE49-F238E27FC236}">
                <a16:creationId xmlns=""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6</a:t>
            </a:fld>
            <a:endParaRPr lang="en-US" dirty="0"/>
          </a:p>
        </p:txBody>
      </p:sp>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100" y="6216213"/>
            <a:ext cx="1149350" cy="526929"/>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9403648"/>
      </p:ext>
    </p:extLst>
  </p:cSld>
  <p:clrMapOvr>
    <a:masterClrMapping/>
  </p:clrMapOvr>
  <mc:AlternateContent xmlns:mc="http://schemas.openxmlformats.org/markup-compatibility/2006" xmlns:p14="http://schemas.microsoft.com/office/powerpoint/2010/main">
    <mc:Choice Requires="p14">
      <p:transition spd="slow" p14:dur="3400" advTm="71025">
        <p14:reveal/>
      </p:transition>
    </mc:Choice>
    <mc:Fallback xmlns="">
      <p:transition spd="slow" advTm="710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BB985D-7833-4E74-AA1C-E9A4BC3CC6D1}"/>
              </a:ext>
            </a:extLst>
          </p:cNvPr>
          <p:cNvSpPr>
            <a:spLocks noGrp="1"/>
          </p:cNvSpPr>
          <p:nvPr>
            <p:ph type="title"/>
          </p:nvPr>
        </p:nvSpPr>
        <p:spPr>
          <a:xfrm>
            <a:off x="515938" y="171465"/>
            <a:ext cx="11150600" cy="920336"/>
          </a:xfrm>
        </p:spPr>
        <p:txBody>
          <a:bodyPr/>
          <a:lstStyle/>
          <a:p>
            <a:r>
              <a:rPr lang="en-US" dirty="0" smtClean="0"/>
              <a:t>SUB FEATURES</a:t>
            </a:r>
            <a:endParaRPr lang="en-US" dirty="0"/>
          </a:p>
        </p:txBody>
      </p:sp>
      <p:pic>
        <p:nvPicPr>
          <p:cNvPr id="83" name="Picture Placeholder 82" descr="Bar chart">
            <a:extLst>
              <a:ext uri="{FF2B5EF4-FFF2-40B4-BE49-F238E27FC236}">
                <a16:creationId xmlns="" xmlns:a16="http://schemas.microsoft.com/office/drawing/2014/main" id="{C881BE4E-5D69-E447-A036-5172F6570748}"/>
              </a:ext>
            </a:extLst>
          </p:cNvPr>
          <p:cNvPicPr>
            <a:picLocks noGrp="1" noChangeAspect="1"/>
          </p:cNvPicPr>
          <p:nvPr>
            <p:ph type="pic" sz="quarter" idx="17"/>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rcRect/>
          <a:stretch>
            <a:fillRect/>
          </a:stretch>
        </p:blipFill>
        <p:spPr/>
      </p:pic>
      <p:sp>
        <p:nvSpPr>
          <p:cNvPr id="7" name="Content Placeholder 6">
            <a:extLst>
              <a:ext uri="{FF2B5EF4-FFF2-40B4-BE49-F238E27FC236}">
                <a16:creationId xmlns="" xmlns:a16="http://schemas.microsoft.com/office/drawing/2014/main" id="{2E37A9B0-8DFC-4474-9F0A-612E661EF4EC}"/>
              </a:ext>
            </a:extLst>
          </p:cNvPr>
          <p:cNvSpPr>
            <a:spLocks noGrp="1"/>
          </p:cNvSpPr>
          <p:nvPr>
            <p:ph idx="15"/>
          </p:nvPr>
        </p:nvSpPr>
        <p:spPr/>
        <p:txBody>
          <a:bodyPr/>
          <a:lstStyle/>
          <a:p>
            <a:pPr lvl="0"/>
            <a:r>
              <a:rPr lang="en-US" sz="2000" dirty="0">
                <a:latin typeface="Calibri" panose="020F0502020204030204" pitchFamily="34" charset="0"/>
                <a:cs typeface="Calibri" panose="020F0502020204030204" pitchFamily="34" charset="0"/>
              </a:rPr>
              <a:t>Delete Task Function</a:t>
            </a:r>
          </a:p>
        </p:txBody>
      </p:sp>
      <p:sp>
        <p:nvSpPr>
          <p:cNvPr id="3" name="Content Placeholder 2">
            <a:extLst>
              <a:ext uri="{FF2B5EF4-FFF2-40B4-BE49-F238E27FC236}">
                <a16:creationId xmlns="" xmlns:a16="http://schemas.microsoft.com/office/drawing/2014/main" id="{09548D1D-2547-44FC-BACD-2BCD769E2662}"/>
              </a:ext>
            </a:extLst>
          </p:cNvPr>
          <p:cNvSpPr>
            <a:spLocks noGrp="1"/>
          </p:cNvSpPr>
          <p:nvPr>
            <p:ph idx="1"/>
          </p:nvPr>
        </p:nvSpPr>
        <p:spPr/>
        <p:txBody>
          <a:bodyPr>
            <a:normAutofit/>
          </a:bodyPr>
          <a:lstStyle/>
          <a:p>
            <a:pPr algn="l"/>
            <a:r>
              <a:rPr lang="en-US" sz="2000" dirty="0">
                <a:latin typeface="Calibri" panose="020F0502020204030204" pitchFamily="34" charset="0"/>
                <a:cs typeface="Calibri" panose="020F0502020204030204" pitchFamily="34" charset="0"/>
              </a:rPr>
              <a:t>Removing tasks from the task management system is the sole purpose of the </a:t>
            </a:r>
            <a:r>
              <a:rPr lang="en-US" sz="2000" dirty="0" err="1">
                <a:latin typeface="Calibri" panose="020F0502020204030204" pitchFamily="34" charset="0"/>
                <a:cs typeface="Calibri" panose="020F0502020204030204" pitchFamily="34" charset="0"/>
              </a:rPr>
              <a:t>delete_task</a:t>
            </a:r>
            <a:r>
              <a:rPr lang="en-US" sz="2000" dirty="0">
                <a:latin typeface="Calibri" panose="020F0502020204030204" pitchFamily="34" charset="0"/>
                <a:cs typeface="Calibri" panose="020F0502020204030204" pitchFamily="34" charset="0"/>
              </a:rPr>
              <a:t>(name) function. Users can effectively reduce their task list by looking for tasks with matching names and eliminating them from the list. </a:t>
            </a:r>
          </a:p>
        </p:txBody>
      </p:sp>
      <p:pic>
        <p:nvPicPr>
          <p:cNvPr id="85" name="Picture Placeholder 84" descr="Single gear">
            <a:extLst>
              <a:ext uri="{FF2B5EF4-FFF2-40B4-BE49-F238E27FC236}">
                <a16:creationId xmlns="" xmlns:a16="http://schemas.microsoft.com/office/drawing/2014/main" id="{65FBD7DF-30E8-9042-8A0D-0F64C33E0B41}"/>
              </a:ext>
            </a:extLst>
          </p:cNvPr>
          <p:cNvPicPr>
            <a:picLocks noGrp="1" noChangeAspect="1"/>
          </p:cNvPicPr>
          <p:nvPr>
            <p:ph type="pic" sz="quarter" idx="19"/>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rcRect/>
          <a:stretch>
            <a:fillRect/>
          </a:stretch>
        </p:blipFill>
        <p:spPr>
          <a:xfrm>
            <a:off x="9998317" y="1988373"/>
            <a:ext cx="502873" cy="502873"/>
          </a:xfrm>
        </p:spPr>
      </p:pic>
      <p:sp>
        <p:nvSpPr>
          <p:cNvPr id="8" name="Content Placeholder 7">
            <a:extLst>
              <a:ext uri="{FF2B5EF4-FFF2-40B4-BE49-F238E27FC236}">
                <a16:creationId xmlns="" xmlns:a16="http://schemas.microsoft.com/office/drawing/2014/main" id="{D78F2DCC-A50E-40A1-81F9-70371D4AA42F}"/>
              </a:ext>
            </a:extLst>
          </p:cNvPr>
          <p:cNvSpPr>
            <a:spLocks noGrp="1"/>
          </p:cNvSpPr>
          <p:nvPr>
            <p:ph idx="16"/>
          </p:nvPr>
        </p:nvSpPr>
        <p:spPr>
          <a:xfrm>
            <a:off x="8527490" y="2814739"/>
            <a:ext cx="3445566" cy="289182"/>
          </a:xfrm>
        </p:spPr>
        <p:txBody>
          <a:bodyPr/>
          <a:lstStyle/>
          <a:p>
            <a:pPr lvl="0"/>
            <a:r>
              <a:rPr lang="en-US" sz="2000" dirty="0">
                <a:latin typeface="Calibri" panose="020F0502020204030204" pitchFamily="34" charset="0"/>
                <a:cs typeface="Calibri" panose="020F0502020204030204" pitchFamily="34" charset="0"/>
              </a:rPr>
              <a:t> Search Task Function</a:t>
            </a:r>
          </a:p>
        </p:txBody>
      </p:sp>
      <p:sp>
        <p:nvSpPr>
          <p:cNvPr id="6" name="Content Placeholder 5">
            <a:extLst>
              <a:ext uri="{FF2B5EF4-FFF2-40B4-BE49-F238E27FC236}">
                <a16:creationId xmlns="" xmlns:a16="http://schemas.microsoft.com/office/drawing/2014/main" id="{5CD639B0-7991-4B2B-9E50-32064EB91255}"/>
              </a:ext>
            </a:extLst>
          </p:cNvPr>
          <p:cNvSpPr>
            <a:spLocks noGrp="1"/>
          </p:cNvSpPr>
          <p:nvPr>
            <p:ph idx="14"/>
          </p:nvPr>
        </p:nvSpPr>
        <p:spPr/>
        <p:txBody>
          <a:bodyPr>
            <a:normAutofit/>
          </a:bodyPr>
          <a:lstStyle/>
          <a:p>
            <a:pPr algn="l"/>
            <a:r>
              <a:rPr lang="en-US" sz="2000" dirty="0">
                <a:latin typeface="Calibri" panose="020F0502020204030204" pitchFamily="34" charset="0"/>
                <a:cs typeface="Calibri" panose="020F0502020204030204" pitchFamily="34" charset="0"/>
              </a:rPr>
              <a:t>The function </a:t>
            </a:r>
            <a:r>
              <a:rPr lang="en-US" sz="2000" dirty="0" err="1">
                <a:latin typeface="Calibri" panose="020F0502020204030204" pitchFamily="34" charset="0"/>
                <a:cs typeface="Calibri" panose="020F0502020204030204" pitchFamily="34" charset="0"/>
              </a:rPr>
              <a:t>search_tasks</a:t>
            </a:r>
            <a:r>
              <a:rPr lang="en-US" sz="2000" dirty="0">
                <a:latin typeface="Calibri" panose="020F0502020204030204" pitchFamily="34" charset="0"/>
                <a:cs typeface="Calibri" panose="020F0502020204030204" pitchFamily="34" charset="0"/>
              </a:rPr>
              <a:t>(keyword) allow users to search for tasks based on keywords, which improves task retrieval capabilities. When no matching tasks are identified, the function displays a corresponding notice. </a:t>
            </a:r>
          </a:p>
          <a:p>
            <a:pPr algn="l"/>
            <a:endParaRPr lang="en-US" sz="20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7</a:t>
            </a:fld>
            <a:endParaRPr lang="en-US" dirty="0"/>
          </a:p>
        </p:txBody>
      </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100" y="6216213"/>
            <a:ext cx="1149350" cy="526929"/>
          </a:xfrm>
          <a:prstGeom prst="rect">
            <a:avLst/>
          </a:prstGeom>
        </p:spPr>
      </p:pic>
      <p:sp>
        <p:nvSpPr>
          <p:cNvPr id="15" name="Content Placeholder 7">
            <a:extLst>
              <a:ext uri="{FF2B5EF4-FFF2-40B4-BE49-F238E27FC236}">
                <a16:creationId xmlns="" xmlns:a16="http://schemas.microsoft.com/office/drawing/2014/main" id="{D78F2DCC-A50E-40A1-81F9-70371D4AA42F}"/>
              </a:ext>
            </a:extLst>
          </p:cNvPr>
          <p:cNvSpPr txBox="1">
            <a:spLocks/>
          </p:cNvSpPr>
          <p:nvPr/>
        </p:nvSpPr>
        <p:spPr>
          <a:xfrm>
            <a:off x="4300360" y="2837258"/>
            <a:ext cx="3445566" cy="289182"/>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alibri" panose="020F0502020204030204" pitchFamily="34" charset="0"/>
                <a:cs typeface="Calibri" panose="020F0502020204030204" pitchFamily="34" charset="0"/>
              </a:rPr>
              <a:t>Categorize Task Function</a:t>
            </a:r>
            <a:endParaRPr lang="en-US" sz="2000" dirty="0"/>
          </a:p>
        </p:txBody>
      </p:sp>
      <p:sp>
        <p:nvSpPr>
          <p:cNvPr id="17" name="Content Placeholder 5">
            <a:extLst>
              <a:ext uri="{FF2B5EF4-FFF2-40B4-BE49-F238E27FC236}">
                <a16:creationId xmlns="" xmlns:a16="http://schemas.microsoft.com/office/drawing/2014/main" id="{5CD639B0-7991-4B2B-9E50-32064EB91255}"/>
              </a:ext>
            </a:extLst>
          </p:cNvPr>
          <p:cNvSpPr txBox="1">
            <a:spLocks/>
          </p:cNvSpPr>
          <p:nvPr/>
        </p:nvSpPr>
        <p:spPr>
          <a:xfrm>
            <a:off x="4446102" y="3246690"/>
            <a:ext cx="3445200" cy="2504663"/>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latin typeface="Calibri" panose="020F0502020204030204" pitchFamily="34" charset="0"/>
                <a:cs typeface="Calibri" panose="020F0502020204030204" pitchFamily="34" charset="0"/>
              </a:rPr>
              <a:t>Task organization capabilities are introduced by the </a:t>
            </a:r>
            <a:r>
              <a:rPr lang="en-US" sz="2000" dirty="0" err="1">
                <a:latin typeface="Calibri" panose="020F0502020204030204" pitchFamily="34" charset="0"/>
                <a:cs typeface="Calibri" panose="020F0502020204030204" pitchFamily="34" charset="0"/>
              </a:rPr>
              <a:t>categorize_task</a:t>
            </a:r>
            <a:r>
              <a:rPr lang="en-US" sz="2000" dirty="0">
                <a:latin typeface="Calibri" panose="020F0502020204030204" pitchFamily="34" charset="0"/>
                <a:cs typeface="Calibri" panose="020F0502020204030204" pitchFamily="34" charset="0"/>
              </a:rPr>
              <a:t>(name, category) function. Jobs can be categorized by users, making it easier to group and arrange jobs according to their characteristics or purposes.</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66157054"/>
      </p:ext>
    </p:extLst>
  </p:cSld>
  <p:clrMapOvr>
    <a:masterClrMapping/>
  </p:clrMapOvr>
  <mc:AlternateContent xmlns:mc="http://schemas.openxmlformats.org/markup-compatibility/2006" xmlns:p14="http://schemas.microsoft.com/office/powerpoint/2010/main">
    <mc:Choice Requires="p14">
      <p:transition spd="slow" p14:dur="3400" advTm="112441">
        <p14:reveal/>
      </p:transition>
    </mc:Choice>
    <mc:Fallback xmlns="">
      <p:transition spd="slow" advTm="1124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63C2D9-0850-4620-BE32-11F44A927662}"/>
              </a:ext>
            </a:extLst>
          </p:cNvPr>
          <p:cNvSpPr>
            <a:spLocks noGrp="1"/>
          </p:cNvSpPr>
          <p:nvPr>
            <p:ph type="title"/>
          </p:nvPr>
        </p:nvSpPr>
        <p:spPr/>
        <p:txBody>
          <a:bodyPr/>
          <a:lstStyle/>
          <a:p>
            <a:r>
              <a:rPr lang="en-US" dirty="0" smtClean="0"/>
              <a:t>Sub features</a:t>
            </a:r>
            <a:endParaRPr lang="en-US" dirty="0"/>
          </a:p>
        </p:txBody>
      </p:sp>
      <p:sp>
        <p:nvSpPr>
          <p:cNvPr id="5" name="Content Placeholder 4">
            <a:extLst>
              <a:ext uri="{FF2B5EF4-FFF2-40B4-BE49-F238E27FC236}">
                <a16:creationId xmlns="" xmlns:a16="http://schemas.microsoft.com/office/drawing/2014/main" id="{93A6F33C-3AFE-474E-AC15-C00F368C3C6A}"/>
              </a:ext>
            </a:extLst>
          </p:cNvPr>
          <p:cNvSpPr>
            <a:spLocks noGrp="1"/>
          </p:cNvSpPr>
          <p:nvPr>
            <p:ph idx="15"/>
          </p:nvPr>
        </p:nvSpPr>
        <p:spPr>
          <a:xfrm>
            <a:off x="870958" y="1903728"/>
            <a:ext cx="3973599" cy="552726"/>
          </a:xfrm>
        </p:spPr>
        <p:txBody>
          <a:bodyPr/>
          <a:lstStyle/>
          <a:p>
            <a:pPr lvl="0"/>
            <a:r>
              <a:rPr lang="en-US" sz="2400" dirty="0">
                <a:solidFill>
                  <a:schemeClr val="tx1"/>
                </a:solidFill>
                <a:latin typeface="Calibri" panose="020F0502020204030204" pitchFamily="34" charset="0"/>
                <a:cs typeface="Calibri" panose="020F0502020204030204" pitchFamily="34" charset="0"/>
              </a:rPr>
              <a:t>Prioritize Task Function</a:t>
            </a:r>
          </a:p>
        </p:txBody>
      </p:sp>
      <p:pic>
        <p:nvPicPr>
          <p:cNvPr id="29" name="Picture Placeholder 28" descr="Pencil">
            <a:extLst>
              <a:ext uri="{FF2B5EF4-FFF2-40B4-BE49-F238E27FC236}">
                <a16:creationId xmlns="" xmlns:a16="http://schemas.microsoft.com/office/drawing/2014/main" id="{F0E35123-11A3-CD40-A44F-8A81B9105639}"/>
              </a:ext>
            </a:extLst>
          </p:cNvPr>
          <p:cNvPicPr>
            <a:picLocks noGrp="1" noChangeAspect="1"/>
          </p:cNvPicPr>
          <p:nvPr>
            <p:ph type="pic" sz="quarter" idx="21"/>
          </p:nvPr>
        </p:nvPicPr>
        <p:blipFill>
          <a:blip r:embed="rId5">
            <a:extLst>
              <a:ext uri="{28A0092B-C50C-407E-A947-70E740481C1C}">
                <a14:useLocalDpi xmlns:a14="http://schemas.microsoft.com/office/drawing/2010/main"/>
              </a:ext>
              <a:ext uri="{96DAC541-7B7A-43D3-8B79-37D633B846F1}">
                <asvg:svgBlip xmlns="" xmlns:asvg="http://schemas.microsoft.com/office/drawing/2016/SVG/main" r:embed="rId6"/>
              </a:ext>
            </a:extLst>
          </a:blip>
          <a:srcRect/>
          <a:stretch>
            <a:fillRect/>
          </a:stretch>
        </p:blipFill>
        <p:spPr/>
      </p:pic>
      <p:sp>
        <p:nvSpPr>
          <p:cNvPr id="3" name="Content Placeholder 2">
            <a:extLst>
              <a:ext uri="{FF2B5EF4-FFF2-40B4-BE49-F238E27FC236}">
                <a16:creationId xmlns="" xmlns:a16="http://schemas.microsoft.com/office/drawing/2014/main" id="{65015163-D5FD-4849-978B-77883FAF7928}"/>
              </a:ext>
            </a:extLst>
          </p:cNvPr>
          <p:cNvSpPr>
            <a:spLocks noGrp="1"/>
          </p:cNvSpPr>
          <p:nvPr>
            <p:ph idx="1"/>
          </p:nvPr>
        </p:nvSpPr>
        <p:spPr/>
        <p:txBody>
          <a:bodyPr/>
          <a:lstStyle/>
          <a:p>
            <a:pPr algn="l"/>
            <a:r>
              <a:rPr lang="en-US" sz="2000" dirty="0">
                <a:latin typeface="Calibri" panose="020F0502020204030204" pitchFamily="34" charset="0"/>
                <a:cs typeface="Calibri" panose="020F0502020204030204" pitchFamily="34" charset="0"/>
              </a:rPr>
              <a:t>The option to allocate priority levels (high, medium, low) to individual activities is introduced via the </a:t>
            </a:r>
            <a:r>
              <a:rPr lang="en-US" sz="2000" dirty="0" err="1">
                <a:latin typeface="Calibri" panose="020F0502020204030204" pitchFamily="34" charset="0"/>
                <a:cs typeface="Calibri" panose="020F0502020204030204" pitchFamily="34" charset="0"/>
              </a:rPr>
              <a:t>prioritize_task</a:t>
            </a:r>
            <a:r>
              <a:rPr lang="en-US" sz="2000" dirty="0">
                <a:latin typeface="Calibri" panose="020F0502020204030204" pitchFamily="34" charset="0"/>
                <a:cs typeface="Calibri" panose="020F0502020204030204" pitchFamily="34" charset="0"/>
              </a:rPr>
              <a:t>(name, priority) function. This feature improves task </a:t>
            </a:r>
            <a:r>
              <a:rPr lang="en-US" sz="2000" dirty="0" err="1">
                <a:latin typeface="Calibri" panose="020F0502020204030204" pitchFamily="34" charset="0"/>
                <a:cs typeface="Calibri" panose="020F0502020204030204" pitchFamily="34" charset="0"/>
              </a:rPr>
              <a:t>organisation</a:t>
            </a:r>
            <a:r>
              <a:rPr lang="en-US" sz="2000" dirty="0">
                <a:latin typeface="Calibri" panose="020F0502020204030204" pitchFamily="34" charset="0"/>
                <a:cs typeface="Calibri" panose="020F0502020204030204" pitchFamily="34" charset="0"/>
              </a:rPr>
              <a:t> by looking for tasks with the same name and adjusting the tasks' priority according to user input. </a:t>
            </a:r>
          </a:p>
        </p:txBody>
      </p:sp>
      <p:sp>
        <p:nvSpPr>
          <p:cNvPr id="8" name="Content Placeholder 7">
            <a:extLst>
              <a:ext uri="{FF2B5EF4-FFF2-40B4-BE49-F238E27FC236}">
                <a16:creationId xmlns="" xmlns:a16="http://schemas.microsoft.com/office/drawing/2014/main" id="{C8438480-8B6F-44E5-A602-6240C1B85FB3}"/>
              </a:ext>
            </a:extLst>
          </p:cNvPr>
          <p:cNvSpPr>
            <a:spLocks noGrp="1"/>
          </p:cNvSpPr>
          <p:nvPr>
            <p:ph idx="19"/>
          </p:nvPr>
        </p:nvSpPr>
        <p:spPr>
          <a:xfrm>
            <a:off x="7289694" y="2798228"/>
            <a:ext cx="4074002" cy="2026239"/>
          </a:xfrm>
        </p:spPr>
        <p:txBody>
          <a:bodyPr/>
          <a:lstStyle/>
          <a:p>
            <a:r>
              <a:rPr lang="en-US" sz="2000" dirty="0">
                <a:latin typeface="Calibri" panose="020F0502020204030204" pitchFamily="34" charset="0"/>
                <a:cs typeface="Calibri" panose="020F0502020204030204" pitchFamily="34" charset="0"/>
              </a:rPr>
              <a:t>Users can specify deadlines for certain tasks by using the </a:t>
            </a:r>
            <a:r>
              <a:rPr lang="en-US" sz="2000" dirty="0" err="1">
                <a:latin typeface="Calibri" panose="020F0502020204030204" pitchFamily="34" charset="0"/>
                <a:cs typeface="Calibri" panose="020F0502020204030204" pitchFamily="34" charset="0"/>
              </a:rPr>
              <a:t>set_due_date</a:t>
            </a:r>
            <a:r>
              <a:rPr lang="en-US" sz="2000" dirty="0">
                <a:latin typeface="Calibri" panose="020F0502020204030204" pitchFamily="34" charset="0"/>
                <a:cs typeface="Calibri" panose="020F0502020204030204" pitchFamily="34" charset="0"/>
              </a:rPr>
              <a:t>(name, </a:t>
            </a:r>
            <a:r>
              <a:rPr lang="en-US" sz="2000" dirty="0" err="1">
                <a:latin typeface="Calibri" panose="020F0502020204030204" pitchFamily="34" charset="0"/>
                <a:cs typeface="Calibri" panose="020F0502020204030204" pitchFamily="34" charset="0"/>
              </a:rPr>
              <a:t>due_date</a:t>
            </a:r>
            <a:r>
              <a:rPr lang="en-US" sz="2000" dirty="0">
                <a:latin typeface="Calibri" panose="020F0502020204030204" pitchFamily="34" charset="0"/>
                <a:cs typeface="Calibri" panose="020F0502020204030204" pitchFamily="34" charset="0"/>
              </a:rPr>
              <a:t>) method. Users can make a visual task management timeline by looking for tasks with the same name and giving them a deadline.</a:t>
            </a:r>
          </a:p>
          <a:p>
            <a:endParaRPr lang="en-US" sz="2200" dirty="0">
              <a:latin typeface="Calibri" panose="020F0502020204030204" pitchFamily="34" charset="0"/>
              <a:cs typeface="Calibri" panose="020F0502020204030204" pitchFamily="34" charset="0"/>
            </a:endParaRPr>
          </a:p>
        </p:txBody>
      </p:sp>
      <p:pic>
        <p:nvPicPr>
          <p:cNvPr id="31" name="Picture Placeholder 30" descr="Laptop">
            <a:extLst>
              <a:ext uri="{FF2B5EF4-FFF2-40B4-BE49-F238E27FC236}">
                <a16:creationId xmlns="" xmlns:a16="http://schemas.microsoft.com/office/drawing/2014/main" id="{6BF407E9-98AE-2B40-90E3-1B14FC14FDB8}"/>
              </a:ext>
            </a:extLst>
          </p:cNvPr>
          <p:cNvPicPr>
            <a:picLocks noGrp="1" noChangeAspect="1"/>
          </p:cNvPicPr>
          <p:nvPr>
            <p:ph type="pic" sz="quarter" idx="22"/>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rcRect/>
          <a:stretch>
            <a:fillRect/>
          </a:stretch>
        </p:blipFill>
        <p:spPr/>
      </p:pic>
      <p:sp>
        <p:nvSpPr>
          <p:cNvPr id="9" name="Content Placeholder 8">
            <a:extLst>
              <a:ext uri="{FF2B5EF4-FFF2-40B4-BE49-F238E27FC236}">
                <a16:creationId xmlns="" xmlns:a16="http://schemas.microsoft.com/office/drawing/2014/main" id="{A1EE8A19-6968-4C81-B180-20FEF61ADEE1}"/>
              </a:ext>
            </a:extLst>
          </p:cNvPr>
          <p:cNvSpPr>
            <a:spLocks noGrp="1"/>
          </p:cNvSpPr>
          <p:nvPr>
            <p:ph idx="20"/>
          </p:nvPr>
        </p:nvSpPr>
        <p:spPr/>
        <p:txBody>
          <a:bodyPr/>
          <a:lstStyle/>
          <a:p>
            <a:pPr lvl="0"/>
            <a:r>
              <a:rPr lang="en-US" sz="2000" dirty="0">
                <a:solidFill>
                  <a:schemeClr val="tx1"/>
                </a:solidFill>
                <a:latin typeface="Calibri" panose="020F0502020204030204" pitchFamily="34" charset="0"/>
                <a:cs typeface="Calibri" panose="020F0502020204030204" pitchFamily="34" charset="0"/>
              </a:rPr>
              <a:t>Set Due Date Task Function</a:t>
            </a:r>
          </a:p>
        </p:txBody>
      </p:sp>
      <p:sp>
        <p:nvSpPr>
          <p:cNvPr id="4" name="Slide Number Placeholder 3">
            <a:extLst>
              <a:ext uri="{FF2B5EF4-FFF2-40B4-BE49-F238E27FC236}">
                <a16:creationId xmlns=""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100" y="6216213"/>
            <a:ext cx="1149350" cy="526929"/>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058117"/>
      </p:ext>
    </p:extLst>
  </p:cSld>
  <p:clrMapOvr>
    <a:masterClrMapping/>
  </p:clrMapOvr>
  <mc:AlternateContent xmlns:mc="http://schemas.openxmlformats.org/markup-compatibility/2006" xmlns:p14="http://schemas.microsoft.com/office/powerpoint/2010/main">
    <mc:Choice Requires="p14">
      <p:transition spd="slow" p14:dur="3400" advTm="61686">
        <p14:reveal/>
      </p:transition>
    </mc:Choice>
    <mc:Fallback xmlns="">
      <p:transition spd="slow" advTm="616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64C2A7-EC84-4D8C-9CA2-F6AE46F51FB6}"/>
              </a:ext>
            </a:extLst>
          </p:cNvPr>
          <p:cNvSpPr>
            <a:spLocks noGrp="1"/>
          </p:cNvSpPr>
          <p:nvPr>
            <p:ph type="title"/>
          </p:nvPr>
        </p:nvSpPr>
        <p:spPr/>
        <p:txBody>
          <a:bodyPr/>
          <a:lstStyle/>
          <a:p>
            <a:r>
              <a:rPr lang="en-US" dirty="0" smtClean="0"/>
              <a:t>Future work</a:t>
            </a:r>
            <a:endParaRPr lang="en-US" dirty="0"/>
          </a:p>
        </p:txBody>
      </p:sp>
      <p:sp>
        <p:nvSpPr>
          <p:cNvPr id="3" name="Text Placeholder 2">
            <a:extLst>
              <a:ext uri="{FF2B5EF4-FFF2-40B4-BE49-F238E27FC236}">
                <a16:creationId xmlns="" xmlns:a16="http://schemas.microsoft.com/office/drawing/2014/main" id="{56960426-AAA6-4126-93AF-30F7DEE010A4}"/>
              </a:ext>
            </a:extLst>
          </p:cNvPr>
          <p:cNvSpPr>
            <a:spLocks noGrp="1"/>
          </p:cNvSpPr>
          <p:nvPr>
            <p:ph type="body" idx="1"/>
          </p:nvPr>
        </p:nvSpPr>
        <p:spPr>
          <a:xfrm>
            <a:off x="2139387" y="1285586"/>
            <a:ext cx="7900525" cy="2640554"/>
          </a:xfrm>
        </p:spPr>
        <p:txBody>
          <a:bodyPr/>
          <a:lstStyle/>
          <a:p>
            <a:pPr marL="342900" lvl="0"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Task remainders and notifications: </a:t>
            </a:r>
            <a:r>
              <a:rPr lang="en-US" sz="2200" dirty="0">
                <a:latin typeface="Calibri" panose="020F0502020204030204" pitchFamily="34" charset="0"/>
                <a:cs typeface="Calibri" panose="020F0502020204030204" pitchFamily="34" charset="0"/>
              </a:rPr>
              <a:t>adding a notification system for approaching deadlines or unfinished work could help increase task management effectiveness.</a:t>
            </a:r>
          </a:p>
          <a:p>
            <a:pPr marL="342900" lvl="0"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Task dependencies: </a:t>
            </a:r>
            <a:r>
              <a:rPr lang="en-US" sz="2200" dirty="0">
                <a:latin typeface="Calibri" panose="020F0502020204030204" pitchFamily="34" charset="0"/>
                <a:cs typeface="Calibri" panose="020F0502020204030204" pitchFamily="34" charset="0"/>
              </a:rPr>
              <a:t>users would be able to comprehend the relationships between various activities more easily if a feature to indicate dependencies between tasks was included.</a:t>
            </a:r>
          </a:p>
          <a:p>
            <a:pPr marL="342900" lvl="0"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Export and import feature: </a:t>
            </a:r>
            <a:r>
              <a:rPr lang="en-US" sz="2200" dirty="0">
                <a:latin typeface="Calibri" panose="020F0502020204030204" pitchFamily="34" charset="0"/>
                <a:cs typeface="Calibri" panose="020F0502020204030204" pitchFamily="34" charset="0"/>
              </a:rPr>
              <a:t>it might be easier to move data between systems and act as a backup if tasks had the option to export and import.</a:t>
            </a:r>
          </a:p>
          <a:p>
            <a:endParaRPr lang="en-US" sz="2200" dirty="0">
              <a:solidFill>
                <a:schemeClr val="tx1"/>
              </a:solidFill>
              <a:latin typeface="Calibri" panose="020F0502020204030204" pitchFamily="34" charset="0"/>
              <a:cs typeface="Calibri" panose="020F0502020204030204" pitchFamily="34" charset="0"/>
            </a:endParaRPr>
          </a:p>
        </p:txBody>
      </p:sp>
      <p:pic>
        <p:nvPicPr>
          <p:cNvPr id="11" name="Picture Placeholder 10">
            <a:extLst>
              <a:ext uri="{FF2B5EF4-FFF2-40B4-BE49-F238E27FC236}">
                <a16:creationId xmlns="" xmlns:a16="http://schemas.microsoft.com/office/drawing/2014/main" id="{9D82A855-CCB0-4075-B5EE-5CC6FD176DB4}"/>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tretch>
            <a:fillRect/>
          </a:stretch>
        </p:blipFill>
        <p:spPr>
          <a:xfrm>
            <a:off x="4246322" y="4609577"/>
            <a:ext cx="3469711" cy="2296049"/>
          </a:xfrm>
        </p:spPr>
      </p:pic>
      <p:sp>
        <p:nvSpPr>
          <p:cNvPr id="4" name="Slide Number Placeholder 3">
            <a:extLst>
              <a:ext uri="{FF2B5EF4-FFF2-40B4-BE49-F238E27FC236}">
                <a16:creationId xmlns="" xmlns:a16="http://schemas.microsoft.com/office/drawing/2014/main" id="{D66E959E-B23F-467A-9B6E-30F9EE969EC2}"/>
              </a:ext>
            </a:extLst>
          </p:cNvPr>
          <p:cNvSpPr>
            <a:spLocks noGrp="1"/>
          </p:cNvSpPr>
          <p:nvPr>
            <p:ph type="sldNum" sz="quarter" idx="12"/>
          </p:nvPr>
        </p:nvSpPr>
        <p:spPr>
          <a:xfrm>
            <a:off x="11363696" y="6443213"/>
            <a:ext cx="294460" cy="187367"/>
          </a:xfrm>
        </p:spPr>
        <p:txBody>
          <a:bodyPr/>
          <a:lstStyle/>
          <a:p>
            <a:fld id="{9EC71654-96A5-4280-94F3-931C61A9F92C}" type="slidenum">
              <a:rPr lang="en-US" smtClean="0"/>
              <a:pPr/>
              <a:t>9</a:t>
            </a:fld>
            <a:endParaRPr lang="en-US"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 y="6216213"/>
            <a:ext cx="1149350" cy="52692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75108397"/>
      </p:ext>
    </p:extLst>
  </p:cSld>
  <p:clrMapOvr>
    <a:masterClrMapping/>
  </p:clrMapOvr>
  <mc:AlternateContent xmlns:mc="http://schemas.openxmlformats.org/markup-compatibility/2006" xmlns:p14="http://schemas.microsoft.com/office/powerpoint/2010/main">
    <mc:Choice Requires="p14">
      <p:transition spd="slow" p14:dur="3400" advTm="74946">
        <p14:reveal/>
      </p:transition>
    </mc:Choice>
    <mc:Fallback xmlns="">
      <p:transition spd="slow" advTm="749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0</TotalTime>
  <Words>864</Words>
  <Application>Microsoft Office PowerPoint</Application>
  <PresentationFormat>Widescreen</PresentationFormat>
  <Paragraphs>72</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Corbel</vt:lpstr>
      <vt:lpstr>Wingdings</vt:lpstr>
      <vt:lpstr>Office Theme</vt:lpstr>
      <vt:lpstr>Task Management System</vt:lpstr>
      <vt:lpstr>Introduction</vt:lpstr>
      <vt:lpstr>System Overview</vt:lpstr>
      <vt:lpstr>Main features of the system</vt:lpstr>
      <vt:lpstr>SUB FEATURES</vt:lpstr>
      <vt:lpstr>Sub features</vt:lpstr>
      <vt:lpstr>SUB FEATURES</vt:lpstr>
      <vt:lpstr>Sub features</vt:lpstr>
      <vt:lpstr>Future work</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2024-01-28T14:18:40Z</dcterms:created>
  <dcterms:modified xsi:type="dcterms:W3CDTF">2024-01-29T00:10:09Z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